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1_58BF4CC7.xml" ContentType="application/vnd.ms-powerpoint.comments+xml"/>
  <Override PartName="/ppt/comments/modernComment_102_36C40E08.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03_EFA2C864.xml" ContentType="application/vnd.ms-powerpoint.comments+xml"/>
  <Override PartName="/ppt/comments/modernComment_104_4E171F7B.xml" ContentType="application/vnd.ms-powerpoint.comments+xml"/>
  <Override PartName="/ppt/comments/modernComment_105_444E1527.xml" ContentType="application/vnd.ms-powerpoint.comments+xml"/>
  <Override PartName="/ppt/comments/modernComment_12B_8196D3D9.xml" ContentType="application/vnd.ms-powerpoint.comments+xml"/>
  <Override PartName="/ppt/comments/modernComment_106_E494B57B.xml" ContentType="application/vnd.ms-powerpoint.comments+xml"/>
  <Override PartName="/ppt/comments/modernComment_107_4B32FD03.xml" ContentType="application/vnd.ms-powerpoint.comments+xml"/>
  <Override PartName="/ppt/comments/modernComment_108_4B347606.xml" ContentType="application/vnd.ms-powerpoint.comments+xml"/>
  <Override PartName="/ppt/comments/modernComment_109_AEE94F35.xml" ContentType="application/vnd.ms-powerpoint.comments+xml"/>
  <Override PartName="/ppt/comments/modernComment_120_58425A68.xml" ContentType="application/vnd.ms-powerpoint.comments+xml"/>
  <Override PartName="/ppt/comments/modernComment_11F_89BC9F65.xml" ContentType="application/vnd.ms-powerpoint.comments+xml"/>
  <Override PartName="/ppt/comments/modernComment_111_86C513D6.xml" ContentType="application/vnd.ms-powerpoint.comments+xml"/>
  <Override PartName="/ppt/comments/modernComment_113_F9E80BF6.xml" ContentType="application/vnd.ms-powerpoint.comments+xml"/>
  <Override PartName="/ppt/comments/modernComment_116_9A75A020.xml" ContentType="application/vnd.ms-powerpoint.comments+xml"/>
  <Override PartName="/ppt/comments/modernComment_11A_5EFE5755.xml" ContentType="application/vnd.ms-powerpoint.comments+xml"/>
  <Override PartName="/ppt/comments/modernComment_11B_396FECA4.xml" ContentType="application/vnd.ms-powerpoint.comments+xml"/>
  <Override PartName="/ppt/comments/modernComment_123_2561AAB0.xml" ContentType="application/vnd.ms-powerpoint.comments+xml"/>
  <Override PartName="/ppt/comments/modernComment_118_FB26A67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99" r:id="rId8"/>
    <p:sldId id="262" r:id="rId9"/>
    <p:sldId id="263" r:id="rId10"/>
    <p:sldId id="264" r:id="rId11"/>
    <p:sldId id="265" r:id="rId12"/>
    <p:sldId id="266" r:id="rId13"/>
    <p:sldId id="268" r:id="rId14"/>
    <p:sldId id="270" r:id="rId15"/>
    <p:sldId id="271" r:id="rId16"/>
    <p:sldId id="289" r:id="rId17"/>
    <p:sldId id="272" r:id="rId18"/>
    <p:sldId id="288" r:id="rId19"/>
    <p:sldId id="287" r:id="rId20"/>
    <p:sldId id="273" r:id="rId21"/>
    <p:sldId id="274" r:id="rId22"/>
    <p:sldId id="300" r:id="rId23"/>
    <p:sldId id="275" r:id="rId24"/>
    <p:sldId id="278" r:id="rId25"/>
    <p:sldId id="277" r:id="rId26"/>
    <p:sldId id="282" r:id="rId27"/>
    <p:sldId id="283" r:id="rId28"/>
    <p:sldId id="291" r:id="rId29"/>
    <p:sldId id="286" r:id="rId30"/>
    <p:sldId id="297" r:id="rId31"/>
    <p:sldId id="280" r:id="rId32"/>
    <p:sldId id="298"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E0CEF9-B2C2-4468-72A6-1ECB32FD3EF9}" name="Engenatus Engenharia e Meio Ambiente" initials="EEeMA" userId="1b872640223af9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042"/>
    <a:srgbClr val="E20000"/>
    <a:srgbClr val="C0E78D"/>
    <a:srgbClr val="F1F7ED"/>
    <a:srgbClr val="EAF4E4"/>
    <a:srgbClr val="9AD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60"/>
  </p:normalViewPr>
  <p:slideViewPr>
    <p:cSldViewPr snapToGrid="0">
      <p:cViewPr varScale="1">
        <p:scale>
          <a:sx n="75" d="100"/>
          <a:sy n="75" d="100"/>
        </p:scale>
        <p:origin x="5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modernComment_101_58BF4CC7.xml><?xml version="1.0" encoding="utf-8"?>
<p188:cmLst xmlns:a="http://schemas.openxmlformats.org/drawingml/2006/main" xmlns:r="http://schemas.openxmlformats.org/officeDocument/2006/relationships" xmlns:p188="http://schemas.microsoft.com/office/powerpoint/2018/8/main">
  <p188:cm id="{501BE9DE-F515-48F5-8BC8-EE515E21FEA3}" authorId="{ADE0CEF9-B2C2-4468-72A6-1ECB32FD3EF9}" created="2023-06-27T13:28:40.058">
    <pc:sldMkLst xmlns:pc="http://schemas.microsoft.com/office/powerpoint/2013/main/command">
      <pc:docMk/>
      <pc:sldMk cId="1488932039" sldId="257"/>
    </pc:sldMkLst>
    <p188:txBody>
      <a:bodyPr/>
      <a:lstStyle/>
      <a:p>
        <a:r>
          <a:rPr lang="pt-BR"/>
          <a:t>Aqui seria para iniciar a apresentação chamando os participantes a se perguntarem o que eles entendem sobre o conceito de Arborização Urbana, esperar pra ver se alguns se manifestam e falam o que acham que entendem sobre.
Após esse momento inicial, entra com algumas definições básicas que existem ou que se pensa de imediato quando se fala no termo (clica e entra as duas definições básicas q encontrei na literatura). E tentar dar uma definição mais ampla, porém sucinta.</a:t>
        </a:r>
      </a:p>
    </p188:txBody>
  </p188:cm>
</p188:cmLst>
</file>

<file path=ppt/comments/modernComment_102_36C40E08.xml><?xml version="1.0" encoding="utf-8"?>
<p188:cmLst xmlns:a="http://schemas.openxmlformats.org/drawingml/2006/main" xmlns:r="http://schemas.openxmlformats.org/officeDocument/2006/relationships" xmlns:p188="http://schemas.microsoft.com/office/powerpoint/2018/8/main">
  <p188:cm id="{27CBB90F-36CB-4323-AF91-B4A33CBDF193}" authorId="{ADE0CEF9-B2C2-4468-72A6-1ECB32FD3EF9}" created="2023-06-27T13:38:08.416">
    <pc:sldMkLst xmlns:pc="http://schemas.microsoft.com/office/powerpoint/2013/main/command">
      <pc:docMk/>
      <pc:sldMk cId="918818312" sldId="258"/>
    </pc:sldMkLst>
    <p188:txBody>
      <a:bodyPr/>
      <a:lstStyle/>
      <a:p>
        <a:r>
          <a:rPr lang="pt-BR"/>
          <a:t>Aqui também pode iniciar o slide com a pergunta-título e depois leitura e interpretação do conceito inicial. Veja que o termo FUNÇÕES IMPORTANTES está destacado porque na sequência eu joguei as diferentes funções da arborização no  meio urbano. Então daria também pra questionar se os participantes conseguem reconhecer as vantagens da arborização urbana. E após esse momento elencar as funções que estão nos quadros e ir comentando um pouco sobre cada uma, o que seria mais ou menos cada uma, ou dar exemplos. E fazer o link com as vantagens que os participantes conseguiram falar.</a:t>
        </a:r>
      </a:p>
    </p188:txBody>
  </p188:cm>
</p188:cmLst>
</file>

<file path=ppt/comments/modernComment_103_EFA2C864.xml><?xml version="1.0" encoding="utf-8"?>
<p188:cmLst xmlns:a="http://schemas.openxmlformats.org/drawingml/2006/main" xmlns:r="http://schemas.openxmlformats.org/officeDocument/2006/relationships" xmlns:p188="http://schemas.microsoft.com/office/powerpoint/2018/8/main">
  <p188:cm id="{49521083-90BB-4D58-BD06-555DF021E38B}" authorId="{ADE0CEF9-B2C2-4468-72A6-1ECB32FD3EF9}" created="2023-06-27T14:04:10.211">
    <pc:sldMkLst xmlns:pc="http://schemas.microsoft.com/office/powerpoint/2013/main/command">
      <pc:docMk/>
      <pc:sldMk cId="4020422756" sldId="259"/>
    </pc:sldMkLst>
    <p188:txBody>
      <a:bodyPr/>
      <a:lstStyle/>
      <a:p>
        <a:r>
          <a:rPr lang="pt-BR"/>
          <a:t>Nesse slide pode iniciar comentando que a cidade possui áreas com diferentes aptidões para a implantação de arborização/plantio de árvores, e citar as 3 categorias de planejamento dessa implantação (as 3 imagens), exemplificando as áreas que se enquadram nas categorias, por exemplo.
Após isso, comentar da importância do planejamento da arborização urbana para evitar o máximo de conflitos já normalmente existentes no meio urbano e o próprio planejamento pode proporcionar a melhor condição para o desenvolvimento das árvores também. Aí liga no próximo slide puxando para a pergunta: Mas como planejar a arborização de uma cidade?  </a:t>
        </a:r>
      </a:p>
    </p188:txBody>
  </p188:cm>
</p188:cmLst>
</file>

<file path=ppt/comments/modernComment_104_4E171F7B.xml><?xml version="1.0" encoding="utf-8"?>
<p188:cmLst xmlns:a="http://schemas.openxmlformats.org/drawingml/2006/main" xmlns:r="http://schemas.openxmlformats.org/officeDocument/2006/relationships" xmlns:p188="http://schemas.microsoft.com/office/powerpoint/2018/8/main">
  <p188:cm id="{07DC84BB-8914-43AF-8C31-A30FA5B9DDB1}" authorId="{ADE0CEF9-B2C2-4468-72A6-1ECB32FD3EF9}" created="2023-06-27T14:19:10.633">
    <pc:sldMkLst xmlns:pc="http://schemas.microsoft.com/office/powerpoint/2013/main/command">
      <pc:docMk/>
      <pc:sldMk cId="1310138235" sldId="260"/>
    </pc:sldMkLst>
    <p188:txBody>
      <a:bodyPr/>
      <a:lstStyle/>
      <a:p>
        <a:r>
          <a:rPr lang="pt-BR"/>
          <a:t>Aí pode entrar ressaltando que esse planejamento urbano leva em consideração  diferentes aspectos ou parâmetros para sua elaboração e execução  no meio urbano. Daí veja que tem uns quadrinhos relacionados a esses aspectos e parâmetros para ler. E quando acabar todos vai falar que existe um instrumento que tem como objetivo principal embasar
tecnicamente as decisões sobre esses aspectos relacionados à arborização urbana, que é o  PLANO DE ARBORIZAÇÃO URBANA (Daí clica e entra o termo no centro do slide). No próximo slide vai falar dele...</a:t>
        </a:r>
      </a:p>
    </p188:txBody>
  </p188:cm>
</p188:cmLst>
</file>

<file path=ppt/comments/modernComment_105_444E1527.xml><?xml version="1.0" encoding="utf-8"?>
<p188:cmLst xmlns:a="http://schemas.openxmlformats.org/drawingml/2006/main" xmlns:r="http://schemas.openxmlformats.org/officeDocument/2006/relationships" xmlns:p188="http://schemas.microsoft.com/office/powerpoint/2018/8/main">
  <p188:cm id="{62FE882D-CBB9-4DE3-A983-CF37B835EEEF}" authorId="{ADE0CEF9-B2C2-4468-72A6-1ECB32FD3EF9}" created="2023-06-27T14:20:29.085">
    <pc:sldMkLst xmlns:pc="http://schemas.microsoft.com/office/powerpoint/2013/main/command">
      <pc:docMk/>
      <pc:sldMk cId="1145967911" sldId="261"/>
    </pc:sldMkLst>
    <p188:txBody>
      <a:bodyPr/>
      <a:lstStyle/>
      <a:p>
        <a:r>
          <a:rPr lang="pt-BR"/>
          <a:t>Aqui vai ler o conceito de Plano Municipal de Arborização Urbana. Depois vai comentar sobre Toledo já possuir um Plano que foi elaborado em 2012, com a publicação da Lei Municipal que instituiu o Plano do município. Além disso o Plano de Toledo foi elaborado com base no Manual para elaboração feito pelo MPE do Paraná, primeira edição. Mas existe uma segunda edição mais recente deste Manual, do ano de 2018, o qual atualizou a estrutura do Plano Mun. De Arborização para todos os municípios do paraná, trazendo itens obrigatórios e optativos a serem inseridos nos Planos municipais de Arb. Urb., haja vista que o Plano representa uma economia ao município ao longo prazo ( aqui entra a vantagem de redução de custos com problemas futuros relacionados a urbanização etc...).
No outro slide apresenta a estrutura do plano municipal..</a:t>
        </a:r>
      </a:p>
    </p188:txBody>
  </p188:cm>
</p188:cmLst>
</file>

<file path=ppt/comments/modernComment_106_E494B57B.xml><?xml version="1.0" encoding="utf-8"?>
<p188:cmLst xmlns:a="http://schemas.openxmlformats.org/drawingml/2006/main" xmlns:r="http://schemas.openxmlformats.org/officeDocument/2006/relationships" xmlns:p188="http://schemas.microsoft.com/office/powerpoint/2018/8/main">
  <p188:cm id="{4C0F8FC4-BE3A-4BB3-A2BC-AB55027A80D6}" authorId="{ADE0CEF9-B2C2-4468-72A6-1ECB32FD3EF9}" created="2023-06-27T14:54:30.580">
    <pc:sldMkLst xmlns:pc="http://schemas.microsoft.com/office/powerpoint/2013/main/command">
      <pc:docMk/>
      <pc:sldMk cId="3834951035" sldId="262"/>
    </pc:sldMkLst>
    <p188:txBody>
      <a:bodyPr/>
      <a:lstStyle/>
      <a:p>
        <a:r>
          <a:rPr lang="pt-BR"/>
          <a:t>Aqui vai comentar e ressaltar que para que a arborização urbana cumpra suas funções adequadamente, se faz necessário todo um cuidado com a árvore desde o momento do plantio até o final de seu ciclo vital . Então devem ser desenvolvidas ações de manejo que atendam às necessidades das árvores em relação ao espaço urbano. 
Nesse contexto entram as técnicas de manutenção da arborização urbana e 
nesse slide vai ler o que seriam as técnicas de manutenção e as vantagens de execução das mesmas, podendo retomar a questão de redução das correções futuras e dos custos pro município também...
</a:t>
        </a:r>
      </a:p>
    </p188:txBody>
  </p188:cm>
</p188:cmLst>
</file>

<file path=ppt/comments/modernComment_107_4B32FD03.xml><?xml version="1.0" encoding="utf-8"?>
<p188:cmLst xmlns:a="http://schemas.openxmlformats.org/drawingml/2006/main" xmlns:r="http://schemas.openxmlformats.org/officeDocument/2006/relationships" xmlns:p188="http://schemas.microsoft.com/office/powerpoint/2018/8/main">
  <p188:cm id="{586A6607-7437-48FD-ABE1-9484F7E5F4BD}" authorId="{ADE0CEF9-B2C2-4468-72A6-1ECB32FD3EF9}" created="2023-06-27T16:15:09.452">
    <pc:sldMkLst xmlns:pc="http://schemas.microsoft.com/office/powerpoint/2013/main/command">
      <pc:docMk/>
      <pc:sldMk cId="1261632771" sldId="263"/>
    </pc:sldMkLst>
    <p188:txBody>
      <a:bodyPr/>
      <a:lstStyle/>
      <a:p>
        <a:r>
          <a:rPr lang="pt-BR"/>
          <a:t>Aqui falar que periodicamente deverão ser realizadas avaliações das condições 
gerais das árvores a fim de detectar a necessidade das ações de manejo. 
A avaliação pode consistir em uma análise visual externa (ident. Botânica, dendrometria, condições do entorno, estado fitossanitário, estado geral da raiz, do fuste e da copa, biomecânica) e análise externa e interna (proc. De biodeterioração, rachaduras, com utilização de métodos não destrutivos como o penetrógrafo, o resistógrafo, a tomografia para detecção de problemas biomecânicos das árvores e de podridão interna, ambos métodos de avaliação de risco de queda)...
Essa avaliação permite direcionar as possíveis tomadas de decisões em relação às técnicas de manutenção da arborização urbana, sejam elas podas, remoção ou plantio de árvores, entre outras..</a:t>
        </a:r>
      </a:p>
    </p188:txBody>
  </p188:cm>
</p188:cmLst>
</file>

<file path=ppt/comments/modernComment_108_4B347606.xml><?xml version="1.0" encoding="utf-8"?>
<p188:cmLst xmlns:a="http://schemas.openxmlformats.org/drawingml/2006/main" xmlns:r="http://schemas.openxmlformats.org/officeDocument/2006/relationships" xmlns:p188="http://schemas.microsoft.com/office/powerpoint/2018/8/main">
  <p188:cm id="{31BE2AF8-8D31-4172-85AD-30303DE6FA0A}" authorId="{ADE0CEF9-B2C2-4468-72A6-1ECB32FD3EF9}" created="2023-06-27T16:27:13.260">
    <pc:sldMkLst xmlns:pc="http://schemas.microsoft.com/office/powerpoint/2013/main/command">
      <pc:docMk/>
      <pc:sldMk cId="1261729286" sldId="264"/>
    </pc:sldMkLst>
    <p188:txBody>
      <a:bodyPr/>
      <a:lstStyle/>
      <a:p>
        <a:r>
          <a:rPr lang="pt-BR"/>
          <a:t>Aqui começa com uma das técnicas que é a poda e aí conceitua, e vai elencar alguns procedimentos aplicáveis da operação de poda (antes, durante e depois)...são os 3 slides sequentes...</a:t>
        </a:r>
      </a:p>
    </p188:txBody>
  </p188:cm>
</p188:cmLst>
</file>

<file path=ppt/comments/modernComment_109_AEE94F35.xml><?xml version="1.0" encoding="utf-8"?>
<p188:cmLst xmlns:a="http://schemas.openxmlformats.org/drawingml/2006/main" xmlns:r="http://schemas.openxmlformats.org/officeDocument/2006/relationships" xmlns:p188="http://schemas.microsoft.com/office/powerpoint/2018/8/main">
  <p188:cm id="{05A91314-4AE2-45E1-98D4-AF2F497CAF63}" authorId="{ADE0CEF9-B2C2-4468-72A6-1ECB32FD3EF9}" created="2023-06-27T16:58:24.631">
    <pc:sldMkLst xmlns:pc="http://schemas.microsoft.com/office/powerpoint/2013/main/command">
      <pc:docMk/>
      <pc:sldMk cId="2934525749" sldId="265"/>
    </pc:sldMkLst>
    <p188:txBody>
      <a:bodyPr/>
      <a:lstStyle/>
      <a:p>
        <a:r>
          <a:rPr lang="pt-BR"/>
          <a:t>A partir desse slide vai ter um slide para cada tipo de poda, para falar de cada tipo.
Complemento:A poda de formação geralmente é de responsabilidade do fornecedor das mudas,  pois deve ser realizada no indivíduo jovem e de preferência quando a planta ainda estiver no viveiro.</a:t>
        </a:r>
      </a:p>
    </p188:txBody>
  </p188:cm>
</p188:cmLst>
</file>

<file path=ppt/comments/modernComment_111_86C513D6.xml><?xml version="1.0" encoding="utf-8"?>
<p188:cmLst xmlns:a="http://schemas.openxmlformats.org/drawingml/2006/main" xmlns:r="http://schemas.openxmlformats.org/officeDocument/2006/relationships" xmlns:p188="http://schemas.microsoft.com/office/powerpoint/2018/8/main">
  <p188:cm id="{BDC3944C-2D3D-436A-82D1-367861154B18}" authorId="{ADE0CEF9-B2C2-4468-72A6-1ECB32FD3EF9}" created="2023-06-27T17:34:20.856">
    <pc:sldMkLst xmlns:pc="http://schemas.microsoft.com/office/powerpoint/2013/main/command">
      <pc:docMk/>
      <pc:sldMk cId="2261062614" sldId="273"/>
    </pc:sldMkLst>
    <p188:txBody>
      <a:bodyPr/>
      <a:lstStyle/>
      <a:p>
        <a:r>
          <a:rPr lang="pt-BR"/>
          <a:t>Aqui é sobre a técnica de transplante já, o que é e finalidade, mas não coloquei muitos detalhes sobre a técnica não...
O transplante foi apresentado como uma opção de realocação para espécies plantadas em locais impróprios. </a:t>
        </a:r>
      </a:p>
    </p188:txBody>
  </p188:cm>
</p188:cmLst>
</file>

<file path=ppt/comments/modernComment_113_F9E80BF6.xml><?xml version="1.0" encoding="utf-8"?>
<p188:cmLst xmlns:a="http://schemas.openxmlformats.org/drawingml/2006/main" xmlns:r="http://schemas.openxmlformats.org/officeDocument/2006/relationships" xmlns:p188="http://schemas.microsoft.com/office/powerpoint/2018/8/main">
  <p188:cm id="{CE2059E2-1D99-4A54-825F-7E0EF709E4D3}" authorId="{ADE0CEF9-B2C2-4468-72A6-1ECB32FD3EF9}" created="2023-06-27T17:44:11.595">
    <pc:sldMkLst xmlns:pc="http://schemas.microsoft.com/office/powerpoint/2013/main/command">
      <pc:docMk/>
      <pc:sldMk cId="4192734198" sldId="275"/>
    </pc:sldMkLst>
    <p188:txBody>
      <a:bodyPr/>
      <a:lstStyle/>
      <a:p>
        <a:r>
          <a:rPr lang="pt-BR"/>
          <a:t>Aqui é para mostrar outra técnica de manutenção nas árvores urbanas.
Essas plantas utilizam a árvore como hospedeira e se nutrem da seiva, o que vem a prejudicar o desenvolvimento arbóreo.</a:t>
        </a:r>
      </a:p>
    </p188:txBody>
  </p188:cm>
</p188:cmLst>
</file>

<file path=ppt/comments/modernComment_116_9A75A020.xml><?xml version="1.0" encoding="utf-8"?>
<p188:cmLst xmlns:a="http://schemas.openxmlformats.org/drawingml/2006/main" xmlns:r="http://schemas.openxmlformats.org/officeDocument/2006/relationships" xmlns:p188="http://schemas.microsoft.com/office/powerpoint/2018/8/main">
  <p188:cm id="{D1060748-E399-4CCA-B524-238B3ED3FA04}" authorId="{ADE0CEF9-B2C2-4468-72A6-1ECB32FD3EF9}" created="2023-06-27T18:19:55.454">
    <pc:sldMkLst xmlns:pc="http://schemas.microsoft.com/office/powerpoint/2013/main/command">
      <pc:docMk/>
      <pc:sldMk cId="2591399968" sldId="278"/>
    </pc:sldMkLst>
    <p188:txBody>
      <a:bodyPr/>
      <a:lstStyle/>
      <a:p>
        <a:r>
          <a:rPr lang="pt-BR"/>
          <a:t>Nesse pode comentar que o aproveitamento dos resíduos resultantes de podas integra as atividades de gestão e manejo da arborização urbana. 
Esse material compõe-se de troncos, galhos, cascas, raízes, folhas, flores e frutos
de árvores. No que se refere à classificação, os resíduos provenientes da poda e remoção de vegetação urbana estão inseridos na Classe II - não inertes (NBR-10.004, vinculada à NBR-10.007).
</a:t>
        </a:r>
      </a:p>
    </p188:txBody>
  </p188:cm>
</p188:cmLst>
</file>

<file path=ppt/comments/modernComment_118_FB26A672.xml><?xml version="1.0" encoding="utf-8"?>
<p188:cmLst xmlns:a="http://schemas.openxmlformats.org/drawingml/2006/main" xmlns:r="http://schemas.openxmlformats.org/officeDocument/2006/relationships" xmlns:p188="http://schemas.microsoft.com/office/powerpoint/2018/8/main">
  <p188:cm id="{5BA11F34-9BB3-456A-8521-76D74CC8AA64}" authorId="{ADE0CEF9-B2C2-4468-72A6-1ECB32FD3EF9}" created="2023-06-27T18:24:08.979">
    <pc:sldMkLst xmlns:pc="http://schemas.microsoft.com/office/powerpoint/2013/main/command">
      <pc:docMk/>
      <pc:sldMk cId="4213614194" sldId="280"/>
    </pc:sldMkLst>
    <p188:txBody>
      <a:bodyPr/>
      <a:lstStyle/>
      <a:p>
        <a:r>
          <a:rPr lang="pt-BR"/>
          <a:t>Aqui pode comentar que os profissionais contratados devem ser sempre treinados em arborização urbana e manejo florestal, recebendo informações atualizadas 
sobre as técnicas adequadas para a poda de árvores, legislação, áreas protegidas, uso de equipamentos e outros temas pertinentes à execução dos trabalhos de poda, para que sejam realizados com eficiência, segurança e dentro das normas e leis que regem tais atividades. </a:t>
        </a:r>
      </a:p>
    </p188:txBody>
  </p188:cm>
</p188:cmLst>
</file>

<file path=ppt/comments/modernComment_11A_5EFE5755.xml><?xml version="1.0" encoding="utf-8"?>
<p188:cmLst xmlns:a="http://schemas.openxmlformats.org/drawingml/2006/main" xmlns:r="http://schemas.openxmlformats.org/officeDocument/2006/relationships" xmlns:p188="http://schemas.microsoft.com/office/powerpoint/2018/8/main">
  <p188:cm id="{88064354-B848-4594-927A-CB11375F1894}" authorId="{ADE0CEF9-B2C2-4468-72A6-1ECB32FD3EF9}" created="2023-06-27T18:52:28.429">
    <pc:sldMkLst xmlns:pc="http://schemas.microsoft.com/office/powerpoint/2013/main/command">
      <pc:docMk/>
      <pc:sldMk cId="1593726805" sldId="282"/>
    </pc:sldMkLst>
    <p188:txBody>
      <a:bodyPr/>
      <a:lstStyle/>
      <a:p>
        <a:r>
          <a:rPr lang="pt-BR"/>
          <a:t>Aqui pode falar que as árvores nas calçadas, nos parques e nas áreas verdes das cidades não se beneficiam  da reciclagem de nutrientes promovida pela decomposição das folhas e restos vegetais que caíram ao solo ao longo das estações do ano. 
Então é necessário adicionar nutrientes à árvores urbanas por meio de fertilizantes (orgânicos ou inorgânicos) que contenham Nitrogênio, Fósforo e Potássio, para manter o bom desenvolvimento e sanidade do vegetal</a:t>
        </a:r>
      </a:p>
    </p188:txBody>
  </p188:cm>
</p188:cmLst>
</file>

<file path=ppt/comments/modernComment_11B_396FECA4.xml><?xml version="1.0" encoding="utf-8"?>
<p188:cmLst xmlns:a="http://schemas.openxmlformats.org/drawingml/2006/main" xmlns:r="http://schemas.openxmlformats.org/officeDocument/2006/relationships" xmlns:p188="http://schemas.microsoft.com/office/powerpoint/2018/8/main">
  <p188:cm id="{83A3D0DF-3C58-4C1D-92A5-8DA5A503CE6D}" authorId="{ADE0CEF9-B2C2-4468-72A6-1ECB32FD3EF9}" created="2023-06-27T19:05:17.714">
    <pc:sldMkLst xmlns:pc="http://schemas.microsoft.com/office/powerpoint/2013/main/command">
      <pc:docMk/>
      <pc:sldMk cId="963636388" sldId="283"/>
    </pc:sldMkLst>
    <p188:txBody>
      <a:bodyPr/>
      <a:lstStyle/>
      <a:p>
        <a:r>
          <a:rPr lang="pt-BR"/>
          <a:t>Nesse slide pode complementar informando que a disponibilidade de água nas fases iniciais de desenvolvimento da
muda no pós plantio é fundamental para sua sobrevivência. Por isso, é recomendado plantar em períodos chuvosos.
Mas após esse período, necessário se faz que periodicamente as mudas sejam molhadas, com uma quantidade de água suficiente, para que subsistam aos meses subsequentes, de baixas precipitações. Normalmente as prefeitura realizam a irrigação das árvores urbanas utilizando carro-pipa.</a:t>
        </a:r>
      </a:p>
    </p188:txBody>
  </p188:cm>
</p188:cmLst>
</file>

<file path=ppt/comments/modernComment_11F_89BC9F65.xml><?xml version="1.0" encoding="utf-8"?>
<p188:cmLst xmlns:a="http://schemas.openxmlformats.org/drawingml/2006/main" xmlns:r="http://schemas.openxmlformats.org/officeDocument/2006/relationships" xmlns:p188="http://schemas.microsoft.com/office/powerpoint/2018/8/main">
  <p188:cm id="{A05A4882-9686-4CC1-9A6E-D60D2B928288}" authorId="{ADE0CEF9-B2C2-4468-72A6-1ECB32FD3EF9}" created="2023-06-27T16:48:23.793">
    <pc:sldMkLst xmlns:pc="http://schemas.microsoft.com/office/powerpoint/2013/main/command">
      <pc:docMk/>
      <pc:sldMk cId="2310840165" sldId="287"/>
    </pc:sldMkLst>
    <p188:txBody>
      <a:bodyPr/>
      <a:lstStyle/>
      <a:p>
        <a:r>
          <a:rPr lang="pt-BR"/>
          <a:t>Aqui é para explanar um pouco sobre cada procedimento de corte nessas três situações.
*Ramos finos: Nos galhos com diâmetros menores, normalmente, executam-se dois cortes: o primeiro, junto ao seu ponto de derivação, no sentido ascendente, e, o segundo, de cima para baixo, no mesmo lugar, próximo ao ponto de derivação, sempre sem lesionar a crista e o colar.
*R. verticais: Quando se encontra o ramo na posição vertical em relação ao solo,
efetuam-se normalmente três cortes: dois em forma de cunha (boca de corte) no lado do tombamento pretendido, sem atingir a linha do eixo do ramo e, o terceiro, definitivo, no lado oposto e em direção à cunha.  
*Ramos grossos: No caso de ramos mais volumosos, o corte deve ser efetuado em etapas: inicia-se no ponto em que o seu diâmetro é mais fino, em direção à base, e, sequencialmente de baixo para cima e de cima para baixo, até o corte 
final, que deverá ser executado em posição perpendicular ao seu eixo.  
Em casos de poda em ramos altos, efetua-se o primeiro corte na sua 
parte inferior, em distância mínima de 30 cm de seu ponto de derivação, 
e o segundo, na parte superior, a 5 cm além do primeiro, no lado oposto
da derivação. Conclui-se a operação com os cortes junto à derivação,
sendo o terceiro corte executado de baixo para cima e o quarto de cima
para baixo. Podem ser utilizadas cordas de sustentação, apoiadas em
forquilhas superiores ao ramo a ser cortado, para orientar a sua direção 
de descida ao solo, à medida que se soltam as cordas de sustentação.</a:t>
        </a:r>
      </a:p>
    </p188:txBody>
  </p188:cm>
</p188:cmLst>
</file>

<file path=ppt/comments/modernComment_120_58425A68.xml><?xml version="1.0" encoding="utf-8"?>
<p188:cmLst xmlns:a="http://schemas.openxmlformats.org/drawingml/2006/main" xmlns:r="http://schemas.openxmlformats.org/officeDocument/2006/relationships" xmlns:p188="http://schemas.microsoft.com/office/powerpoint/2018/8/main">
  <p188:cm id="{F48C1FB8-19EF-4568-9F84-003DA1A10376}" authorId="{ADE0CEF9-B2C2-4468-72A6-1ECB32FD3EF9}" created="2023-06-27T16:43:53.314">
    <pc:sldMkLst xmlns:pc="http://schemas.microsoft.com/office/powerpoint/2013/main/command">
      <pc:docMk/>
      <pc:sldMk cId="1480743528" sldId="288"/>
    </pc:sldMkLst>
    <p188:txBody>
      <a:bodyPr/>
      <a:lstStyle/>
      <a:p>
        <a:r>
          <a:rPr lang="pt-BR"/>
          <a:t>Como uma atividade que deve ser bem planejada, é preciso conhecer o período adequado para a realização da poda, de acordo com os eventos fenológicos da planta, que correspondem ao ciclo de desenvolvimento da planta. 
A depender  da ordem em que ocorrem esses eventos fenológicos, as árvores
são classificadas em três grupos distintos: com repouso real, com falso
repouso e com folhagem permanente.
*Árvores com repouso real: espécies decíduas e semidecíduas que entram em dormência após a perda das folhas. Época apropriada para poda:Quando as espécies estão sem folhas, ou quando começam a brotar.
*Árvores com falso repouso: espécies
caducifólias, que não entram em dormência, após a perda das folhas. Época apropriada para poda: Após a floração, ou depois da frutificação, caso se queira colher
sementes para produção de mudas.
*Árvores com vegetação permanente:
que renovam suas folhas de forma quase
imperceptível durante o ano. Época apropriada para poda: Entre o final do florescimento e o início da frutificação.
As épocas mais propícias para as podas devem ser observadas, exceto em ocasiões emergenciais, quando árvores ou suas partes coloquem em risco a integridade física das pessoas e do patrimônio público, ou para impedir que a
permanência de ramos  danificados comprometa o seu desenvolvimento.</a:t>
        </a:r>
      </a:p>
    </p188:txBody>
  </p188:cm>
</p188:cmLst>
</file>

<file path=ppt/comments/modernComment_123_2561AAB0.xml><?xml version="1.0" encoding="utf-8"?>
<p188:cmLst xmlns:a="http://schemas.openxmlformats.org/drawingml/2006/main" xmlns:r="http://schemas.openxmlformats.org/officeDocument/2006/relationships" xmlns:p188="http://schemas.microsoft.com/office/powerpoint/2018/8/main">
  <p188:cm id="{856F1BC2-F891-4040-923F-2EE4FDA743B9}" authorId="{ADE0CEF9-B2C2-4468-72A6-1ECB32FD3EF9}" created="2023-06-27T17:59:57.686">
    <pc:sldMkLst xmlns:pc="http://schemas.microsoft.com/office/powerpoint/2013/main/command">
      <pc:docMk/>
      <pc:sldMk cId="627157680" sldId="291"/>
    </pc:sldMkLst>
    <p188:txBody>
      <a:bodyPr/>
      <a:lstStyle/>
      <a:p>
        <a:r>
          <a:rPr lang="pt-BR"/>
          <a:t>Aqui são algumas ferramentas usadas em linha morta:
serrote de poda reto, Motosserra - 2,3 kW, 4,7 kg e Sabre de 30 cm e 40 cm, Conjunto para operador de motosserra (luva, calça de 7 capas, bota de cano longo, capacete com tela de proteção, máscara de proteção, óculos incolor e protetor auricular tipo concha);Carretilha para içar ferramentas, sacola de lona, Bastão podador manual, Alicate com cabo isolante, Bastão podador manual, Corda de polipropileno de 50 metros para derrubada; Escada de fibra de vidro 4,26 x 6,25 metros; Placa de sinalização; Serra para galhos, adaptável em vara de manobra e vara telescópica; Serrote curvo com cabo isolante; Serrote japonês e serra de arco; Serrote manual de 35 cm com cabo isolante e bainha, para galhos; Vara de manobra com encaixe universal, com 4 elementos e estojo;
</a:t>
        </a:r>
      </a:p>
    </p188:txBody>
  </p188:cm>
</p188:cmLst>
</file>

<file path=ppt/comments/modernComment_12B_8196D3D9.xml><?xml version="1.0" encoding="utf-8"?>
<p188:cmLst xmlns:a="http://schemas.openxmlformats.org/drawingml/2006/main" xmlns:r="http://schemas.openxmlformats.org/officeDocument/2006/relationships" xmlns:p188="http://schemas.microsoft.com/office/powerpoint/2018/8/main">
  <p188:cm id="{ED97E529-0FBE-452D-98CC-8D5467C3033E}" authorId="{ADE0CEF9-B2C2-4468-72A6-1ECB32FD3EF9}" created="2023-06-27T14:49:28.962">
    <pc:sldMkLst xmlns:pc="http://schemas.microsoft.com/office/powerpoint/2013/main/command">
      <pc:docMk/>
      <pc:sldMk cId="2174145497" sldId="299"/>
    </pc:sldMkLst>
    <p188:txBody>
      <a:bodyPr/>
      <a:lstStyle/>
      <a:p>
        <a:r>
          <a:rPr lang="pt-BR"/>
          <a:t>Aqui pode comentar a estrutura do conteúdo de um plano municipal de arborização, pode explanar sobre alguns itens ...e dizer que vai dar enfoque na parte de manutenção da arborização urbana, com foco nas técnicas de condução eficiente da arborização urbana já implantada (aí com um clique entra o quadrinho vermelho pra destacar o que você disse que ia focar na apresentação daí por diante).</a:t>
        </a:r>
      </a:p>
    </p188:txBody>
  </p188:cm>
</p188:cmLst>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7C32F0-949E-4F78-8EE7-DB7F3EC2105C}" type="doc">
      <dgm:prSet loTypeId="urn:microsoft.com/office/officeart/2005/8/layout/hList1" loCatId="list" qsTypeId="urn:microsoft.com/office/officeart/2005/8/quickstyle/3d1" qsCatId="3D" csTypeId="urn:microsoft.com/office/officeart/2005/8/colors/accent6_2" csCatId="accent6" phldr="1"/>
      <dgm:spPr/>
      <dgm:t>
        <a:bodyPr/>
        <a:lstStyle/>
        <a:p>
          <a:endParaRPr lang="pt-BR"/>
        </a:p>
      </dgm:t>
    </dgm:pt>
    <dgm:pt modelId="{E69C5FE4-FCDE-47CD-BD0B-FA96D2F731B2}">
      <dgm:prSet phldrT="[Texto]" custT="1"/>
      <dgm:spPr/>
      <dgm:t>
        <a:bodyPr/>
        <a:lstStyle/>
        <a:p>
          <a:r>
            <a:rPr lang="pt-BR" sz="2600" b="1" dirty="0">
              <a:latin typeface="+mn-lt"/>
              <a:cs typeface="Aldhabi" panose="01000000000000000000" pitchFamily="2" charset="-78"/>
            </a:rPr>
            <a:t>ECOLÓGICAS</a:t>
          </a:r>
        </a:p>
      </dgm:t>
    </dgm:pt>
    <dgm:pt modelId="{62D5BB7E-EE70-403F-9AEE-DCAEDEEFEC9C}" type="parTrans" cxnId="{77B7BD7E-1E8D-4EFD-A4DA-E08A37220ABE}">
      <dgm:prSet/>
      <dgm:spPr/>
      <dgm:t>
        <a:bodyPr/>
        <a:lstStyle/>
        <a:p>
          <a:endParaRPr lang="pt-BR">
            <a:latin typeface="+mn-lt"/>
            <a:cs typeface="Aldhabi" panose="01000000000000000000" pitchFamily="2" charset="-78"/>
          </a:endParaRPr>
        </a:p>
      </dgm:t>
    </dgm:pt>
    <dgm:pt modelId="{AEE79777-EDBF-4F12-8DD1-A20A3988EB84}" type="sibTrans" cxnId="{77B7BD7E-1E8D-4EFD-A4DA-E08A37220ABE}">
      <dgm:prSet/>
      <dgm:spPr/>
      <dgm:t>
        <a:bodyPr/>
        <a:lstStyle/>
        <a:p>
          <a:endParaRPr lang="pt-BR">
            <a:latin typeface="+mn-lt"/>
            <a:cs typeface="Aldhabi" panose="01000000000000000000" pitchFamily="2" charset="-78"/>
          </a:endParaRPr>
        </a:p>
      </dgm:t>
    </dgm:pt>
    <dgm:pt modelId="{4924D0C3-AE7A-4506-B50C-AD79DA326702}">
      <dgm:prSet phldrT="[Texto]"/>
      <dgm:spPr>
        <a:solidFill>
          <a:srgbClr val="F1F7ED">
            <a:alpha val="90000"/>
          </a:srgbClr>
        </a:solidFill>
      </dgm:spPr>
      <dgm:t>
        <a:bodyPr/>
        <a:lstStyle/>
        <a:p>
          <a:r>
            <a:rPr lang="pt-BR" i="1" dirty="0">
              <a:latin typeface="+mn-lt"/>
              <a:cs typeface="Aldhabi" panose="01000000000000000000" pitchFamily="2" charset="-78"/>
            </a:rPr>
            <a:t>Melhoria do clima;</a:t>
          </a:r>
        </a:p>
      </dgm:t>
    </dgm:pt>
    <dgm:pt modelId="{28E8B3AF-B149-4663-B4F6-9D98B59E1C46}" type="parTrans" cxnId="{475B5FFF-C4E8-40F2-8466-6CAA7133D890}">
      <dgm:prSet/>
      <dgm:spPr/>
      <dgm:t>
        <a:bodyPr/>
        <a:lstStyle/>
        <a:p>
          <a:endParaRPr lang="pt-BR">
            <a:latin typeface="+mn-lt"/>
            <a:cs typeface="Aldhabi" panose="01000000000000000000" pitchFamily="2" charset="-78"/>
          </a:endParaRPr>
        </a:p>
      </dgm:t>
    </dgm:pt>
    <dgm:pt modelId="{129EC9FA-887C-4D16-8353-4932D25CC453}" type="sibTrans" cxnId="{475B5FFF-C4E8-40F2-8466-6CAA7133D890}">
      <dgm:prSet/>
      <dgm:spPr/>
      <dgm:t>
        <a:bodyPr/>
        <a:lstStyle/>
        <a:p>
          <a:endParaRPr lang="pt-BR">
            <a:latin typeface="+mn-lt"/>
            <a:cs typeface="Aldhabi" panose="01000000000000000000" pitchFamily="2" charset="-78"/>
          </a:endParaRPr>
        </a:p>
      </dgm:t>
    </dgm:pt>
    <dgm:pt modelId="{76CFCE87-CCC6-40CB-96E9-70BE7F7F9E45}">
      <dgm:prSet phldrT="[Texto]" custT="1"/>
      <dgm:spPr/>
      <dgm:t>
        <a:bodyPr/>
        <a:lstStyle/>
        <a:p>
          <a:r>
            <a:rPr lang="pt-BR" sz="2600" b="1" dirty="0">
              <a:latin typeface="+mn-lt"/>
              <a:cs typeface="Aldhabi" panose="01000000000000000000" pitchFamily="2" charset="-78"/>
            </a:rPr>
            <a:t>ESTÉTICAS</a:t>
          </a:r>
        </a:p>
      </dgm:t>
    </dgm:pt>
    <dgm:pt modelId="{F00F50FB-896C-4076-ABCE-A93263A23A9C}" type="parTrans" cxnId="{53901918-7F93-41BF-8036-05656DC570A1}">
      <dgm:prSet/>
      <dgm:spPr/>
      <dgm:t>
        <a:bodyPr/>
        <a:lstStyle/>
        <a:p>
          <a:endParaRPr lang="pt-BR">
            <a:latin typeface="+mn-lt"/>
            <a:cs typeface="Aldhabi" panose="01000000000000000000" pitchFamily="2" charset="-78"/>
          </a:endParaRPr>
        </a:p>
      </dgm:t>
    </dgm:pt>
    <dgm:pt modelId="{AB4E0C9A-02BD-4928-A33F-8832E2738F86}" type="sibTrans" cxnId="{53901918-7F93-41BF-8036-05656DC570A1}">
      <dgm:prSet/>
      <dgm:spPr/>
      <dgm:t>
        <a:bodyPr/>
        <a:lstStyle/>
        <a:p>
          <a:endParaRPr lang="pt-BR">
            <a:latin typeface="+mn-lt"/>
            <a:cs typeface="Aldhabi" panose="01000000000000000000" pitchFamily="2" charset="-78"/>
          </a:endParaRPr>
        </a:p>
      </dgm:t>
    </dgm:pt>
    <dgm:pt modelId="{950340EA-A087-449F-BD68-C0BBEA284A58}">
      <dgm:prSet phldrT="[Texto]"/>
      <dgm:spPr>
        <a:solidFill>
          <a:srgbClr val="F1F7ED">
            <a:alpha val="90000"/>
          </a:srgbClr>
        </a:solidFill>
      </dgm:spPr>
      <dgm:t>
        <a:bodyPr/>
        <a:lstStyle/>
        <a:p>
          <a:r>
            <a:rPr lang="pt-BR" i="1" dirty="0">
              <a:latin typeface="+mn-lt"/>
              <a:cs typeface="Aldhabi" panose="01000000000000000000" pitchFamily="2" charset="-78"/>
            </a:rPr>
            <a:t>Identidade local;</a:t>
          </a:r>
        </a:p>
      </dgm:t>
    </dgm:pt>
    <dgm:pt modelId="{820A4603-45BD-4DA8-B2A1-BACAB68C8816}" type="parTrans" cxnId="{989EE5E5-5CA1-44B7-8C6E-309F969C5F1F}">
      <dgm:prSet/>
      <dgm:spPr/>
      <dgm:t>
        <a:bodyPr/>
        <a:lstStyle/>
        <a:p>
          <a:endParaRPr lang="pt-BR">
            <a:latin typeface="+mn-lt"/>
            <a:cs typeface="Aldhabi" panose="01000000000000000000" pitchFamily="2" charset="-78"/>
          </a:endParaRPr>
        </a:p>
      </dgm:t>
    </dgm:pt>
    <dgm:pt modelId="{ECC2CC8C-7D82-4FE2-BB91-E6384A56238C}" type="sibTrans" cxnId="{989EE5E5-5CA1-44B7-8C6E-309F969C5F1F}">
      <dgm:prSet/>
      <dgm:spPr/>
      <dgm:t>
        <a:bodyPr/>
        <a:lstStyle/>
        <a:p>
          <a:endParaRPr lang="pt-BR">
            <a:latin typeface="+mn-lt"/>
            <a:cs typeface="Aldhabi" panose="01000000000000000000" pitchFamily="2" charset="-78"/>
          </a:endParaRPr>
        </a:p>
      </dgm:t>
    </dgm:pt>
    <dgm:pt modelId="{F19B8AD4-F17A-4E10-A202-20BA054C2F03}">
      <dgm:prSet phldrT="[Texto]" custT="1"/>
      <dgm:spPr/>
      <dgm:t>
        <a:bodyPr/>
        <a:lstStyle/>
        <a:p>
          <a:r>
            <a:rPr lang="pt-BR" sz="2600" b="1" dirty="0">
              <a:latin typeface="+mn-lt"/>
              <a:cs typeface="Aldhabi" panose="01000000000000000000" pitchFamily="2" charset="-78"/>
            </a:rPr>
            <a:t>SOCIAIS</a:t>
          </a:r>
        </a:p>
      </dgm:t>
    </dgm:pt>
    <dgm:pt modelId="{22B7AA50-6E5A-433E-AE68-3C1731FC0896}" type="parTrans" cxnId="{FDF7CD94-0D62-4288-B37D-C38354D48B98}">
      <dgm:prSet/>
      <dgm:spPr/>
      <dgm:t>
        <a:bodyPr/>
        <a:lstStyle/>
        <a:p>
          <a:endParaRPr lang="pt-BR">
            <a:latin typeface="+mn-lt"/>
            <a:cs typeface="Aldhabi" panose="01000000000000000000" pitchFamily="2" charset="-78"/>
          </a:endParaRPr>
        </a:p>
      </dgm:t>
    </dgm:pt>
    <dgm:pt modelId="{15648E93-0C2B-45CE-B619-F120D9318021}" type="sibTrans" cxnId="{FDF7CD94-0D62-4288-B37D-C38354D48B98}">
      <dgm:prSet/>
      <dgm:spPr/>
      <dgm:t>
        <a:bodyPr/>
        <a:lstStyle/>
        <a:p>
          <a:endParaRPr lang="pt-BR">
            <a:latin typeface="+mn-lt"/>
            <a:cs typeface="Aldhabi" panose="01000000000000000000" pitchFamily="2" charset="-78"/>
          </a:endParaRPr>
        </a:p>
      </dgm:t>
    </dgm:pt>
    <dgm:pt modelId="{8FF5CE0D-255A-4465-A40A-08A675BF4882}">
      <dgm:prSet phldrT="[Texto]"/>
      <dgm:spPr>
        <a:solidFill>
          <a:srgbClr val="F1F7ED">
            <a:alpha val="90000"/>
          </a:srgbClr>
        </a:solidFill>
      </dgm:spPr>
      <dgm:t>
        <a:bodyPr/>
        <a:lstStyle/>
        <a:p>
          <a:r>
            <a:rPr lang="pt-BR" i="1" dirty="0">
              <a:latin typeface="+mn-lt"/>
              <a:cs typeface="Aldhabi" panose="01000000000000000000" pitchFamily="2" charset="-78"/>
            </a:rPr>
            <a:t>Amenização do estrese psicológico;</a:t>
          </a:r>
        </a:p>
      </dgm:t>
    </dgm:pt>
    <dgm:pt modelId="{BE9CC9DC-BB39-4D61-9799-05826C3F0FF4}" type="parTrans" cxnId="{0CF1EA94-E251-46A4-BD55-B8ED03B549CA}">
      <dgm:prSet/>
      <dgm:spPr/>
      <dgm:t>
        <a:bodyPr/>
        <a:lstStyle/>
        <a:p>
          <a:endParaRPr lang="pt-BR">
            <a:latin typeface="+mn-lt"/>
            <a:cs typeface="Aldhabi" panose="01000000000000000000" pitchFamily="2" charset="-78"/>
          </a:endParaRPr>
        </a:p>
      </dgm:t>
    </dgm:pt>
    <dgm:pt modelId="{AB4F3055-EB2D-46E1-AFC3-2D6265666748}" type="sibTrans" cxnId="{0CF1EA94-E251-46A4-BD55-B8ED03B549CA}">
      <dgm:prSet/>
      <dgm:spPr/>
      <dgm:t>
        <a:bodyPr/>
        <a:lstStyle/>
        <a:p>
          <a:endParaRPr lang="pt-BR">
            <a:latin typeface="+mn-lt"/>
            <a:cs typeface="Aldhabi" panose="01000000000000000000" pitchFamily="2" charset="-78"/>
          </a:endParaRPr>
        </a:p>
      </dgm:t>
    </dgm:pt>
    <dgm:pt modelId="{47E75EEA-A8CE-4416-9C41-510D3F8013F8}">
      <dgm:prSet phldrT="[Texto]"/>
      <dgm:spPr>
        <a:solidFill>
          <a:srgbClr val="F1F7ED">
            <a:alpha val="90000"/>
          </a:srgbClr>
        </a:solidFill>
      </dgm:spPr>
      <dgm:t>
        <a:bodyPr/>
        <a:lstStyle/>
        <a:p>
          <a:r>
            <a:rPr lang="pt-BR" i="1" dirty="0">
              <a:latin typeface="+mn-lt"/>
              <a:cs typeface="Aldhabi" panose="01000000000000000000" pitchFamily="2" charset="-78"/>
            </a:rPr>
            <a:t>Benefício econômico pela valorização imobiliária;</a:t>
          </a:r>
        </a:p>
      </dgm:t>
    </dgm:pt>
    <dgm:pt modelId="{1A54F655-2202-4F20-A224-27F3EE0AC78F}" type="parTrans" cxnId="{076897B7-9034-4316-939E-39FB7A913344}">
      <dgm:prSet/>
      <dgm:spPr/>
      <dgm:t>
        <a:bodyPr/>
        <a:lstStyle/>
        <a:p>
          <a:endParaRPr lang="pt-BR">
            <a:latin typeface="+mn-lt"/>
            <a:cs typeface="Aldhabi" panose="01000000000000000000" pitchFamily="2" charset="-78"/>
          </a:endParaRPr>
        </a:p>
      </dgm:t>
    </dgm:pt>
    <dgm:pt modelId="{D81C0920-69CB-43B5-9169-12D43AEFE568}" type="sibTrans" cxnId="{076897B7-9034-4316-939E-39FB7A913344}">
      <dgm:prSet/>
      <dgm:spPr/>
      <dgm:t>
        <a:bodyPr/>
        <a:lstStyle/>
        <a:p>
          <a:endParaRPr lang="pt-BR">
            <a:latin typeface="+mn-lt"/>
            <a:cs typeface="Aldhabi" panose="01000000000000000000" pitchFamily="2" charset="-78"/>
          </a:endParaRPr>
        </a:p>
      </dgm:t>
    </dgm:pt>
    <dgm:pt modelId="{12F522B4-4A42-47F1-94EA-E3F8CD51EE07}">
      <dgm:prSet phldrT="[Texto]"/>
      <dgm:spPr>
        <a:solidFill>
          <a:srgbClr val="F1F7ED">
            <a:alpha val="90000"/>
          </a:srgbClr>
        </a:solidFill>
      </dgm:spPr>
      <dgm:t>
        <a:bodyPr/>
        <a:lstStyle/>
        <a:p>
          <a:r>
            <a:rPr lang="pt-BR" i="1" dirty="0">
              <a:latin typeface="+mn-lt"/>
              <a:cs typeface="Aldhabi" panose="01000000000000000000" pitchFamily="2" charset="-78"/>
            </a:rPr>
            <a:t>Atenuação da poluição atmosférica e sonora;</a:t>
          </a:r>
        </a:p>
      </dgm:t>
    </dgm:pt>
    <dgm:pt modelId="{63CA8094-970A-447D-AC6D-347564CE1D14}" type="parTrans" cxnId="{4E0D35CD-9C4D-4B0B-B48A-F91BCF34FF1E}">
      <dgm:prSet/>
      <dgm:spPr/>
      <dgm:t>
        <a:bodyPr/>
        <a:lstStyle/>
        <a:p>
          <a:endParaRPr lang="pt-BR">
            <a:latin typeface="+mn-lt"/>
            <a:cs typeface="Aldhabi" panose="01000000000000000000" pitchFamily="2" charset="-78"/>
          </a:endParaRPr>
        </a:p>
      </dgm:t>
    </dgm:pt>
    <dgm:pt modelId="{F684E5C2-BDB6-4A04-AB0F-494F71E31266}" type="sibTrans" cxnId="{4E0D35CD-9C4D-4B0B-B48A-F91BCF34FF1E}">
      <dgm:prSet/>
      <dgm:spPr/>
      <dgm:t>
        <a:bodyPr/>
        <a:lstStyle/>
        <a:p>
          <a:endParaRPr lang="pt-BR">
            <a:latin typeface="+mn-lt"/>
            <a:cs typeface="Aldhabi" panose="01000000000000000000" pitchFamily="2" charset="-78"/>
          </a:endParaRPr>
        </a:p>
      </dgm:t>
    </dgm:pt>
    <dgm:pt modelId="{5ECE9972-64C4-4376-965C-4C12629F2D0A}">
      <dgm:prSet phldrT="[Texto]"/>
      <dgm:spPr>
        <a:solidFill>
          <a:srgbClr val="F1F7ED">
            <a:alpha val="90000"/>
          </a:srgbClr>
        </a:solidFill>
      </dgm:spPr>
      <dgm:t>
        <a:bodyPr/>
        <a:lstStyle/>
        <a:p>
          <a:r>
            <a:rPr lang="pt-BR" i="1" dirty="0">
              <a:latin typeface="+mn-lt"/>
              <a:cs typeface="Aldhabi" panose="01000000000000000000" pitchFamily="2" charset="-78"/>
            </a:rPr>
            <a:t> Contraste harmônico entre o concreto e o asfalto  com a árvore;</a:t>
          </a:r>
        </a:p>
      </dgm:t>
    </dgm:pt>
    <dgm:pt modelId="{502E6687-DAF3-4CE4-9705-4C831CF31C4C}" type="parTrans" cxnId="{B0530E21-B4A0-485A-BE31-E1645AB131F8}">
      <dgm:prSet/>
      <dgm:spPr/>
      <dgm:t>
        <a:bodyPr/>
        <a:lstStyle/>
        <a:p>
          <a:endParaRPr lang="pt-BR">
            <a:latin typeface="+mn-lt"/>
            <a:cs typeface="Aldhabi" panose="01000000000000000000" pitchFamily="2" charset="-78"/>
          </a:endParaRPr>
        </a:p>
      </dgm:t>
    </dgm:pt>
    <dgm:pt modelId="{4C1D2DA0-D8B8-4864-AA2F-65AAD1B8B032}" type="sibTrans" cxnId="{B0530E21-B4A0-485A-BE31-E1645AB131F8}">
      <dgm:prSet/>
      <dgm:spPr/>
      <dgm:t>
        <a:bodyPr/>
        <a:lstStyle/>
        <a:p>
          <a:endParaRPr lang="pt-BR">
            <a:latin typeface="+mn-lt"/>
            <a:cs typeface="Aldhabi" panose="01000000000000000000" pitchFamily="2" charset="-78"/>
          </a:endParaRPr>
        </a:p>
      </dgm:t>
    </dgm:pt>
    <dgm:pt modelId="{58A75336-C9FF-41C9-B4F7-5B6C0139F5C6}">
      <dgm:prSet phldrT="[Texto]"/>
      <dgm:spPr>
        <a:solidFill>
          <a:srgbClr val="F1F7ED">
            <a:alpha val="90000"/>
          </a:srgbClr>
        </a:solidFill>
      </dgm:spPr>
      <dgm:t>
        <a:bodyPr/>
        <a:lstStyle/>
        <a:p>
          <a:r>
            <a:rPr lang="pt-BR" i="1" dirty="0">
              <a:latin typeface="+mn-lt"/>
              <a:cs typeface="Aldhabi" panose="01000000000000000000" pitchFamily="2" charset="-78"/>
            </a:rPr>
            <a:t>Permeabilidade do solo;</a:t>
          </a:r>
        </a:p>
      </dgm:t>
    </dgm:pt>
    <dgm:pt modelId="{ABDC1B25-18F8-4A46-843F-916184A89A6B}" type="parTrans" cxnId="{407016CD-9E8B-4920-90D0-7E79C12940C0}">
      <dgm:prSet/>
      <dgm:spPr/>
      <dgm:t>
        <a:bodyPr/>
        <a:lstStyle/>
        <a:p>
          <a:endParaRPr lang="pt-BR">
            <a:latin typeface="+mn-lt"/>
            <a:cs typeface="Aldhabi" panose="01000000000000000000" pitchFamily="2" charset="-78"/>
          </a:endParaRPr>
        </a:p>
      </dgm:t>
    </dgm:pt>
    <dgm:pt modelId="{F9CFBF03-8EC9-4EB1-9ABA-F0C27AC75ABD}" type="sibTrans" cxnId="{407016CD-9E8B-4920-90D0-7E79C12940C0}">
      <dgm:prSet/>
      <dgm:spPr/>
      <dgm:t>
        <a:bodyPr/>
        <a:lstStyle/>
        <a:p>
          <a:endParaRPr lang="pt-BR">
            <a:latin typeface="+mn-lt"/>
            <a:cs typeface="Aldhabi" panose="01000000000000000000" pitchFamily="2" charset="-78"/>
          </a:endParaRPr>
        </a:p>
      </dgm:t>
    </dgm:pt>
    <dgm:pt modelId="{F3F521BD-A488-45FF-A945-D128E9C9F033}">
      <dgm:prSet phldrT="[Texto]"/>
      <dgm:spPr>
        <a:solidFill>
          <a:srgbClr val="F1F7ED">
            <a:alpha val="90000"/>
          </a:srgbClr>
        </a:solidFill>
      </dgm:spPr>
      <dgm:t>
        <a:bodyPr/>
        <a:lstStyle/>
        <a:p>
          <a:r>
            <a:rPr lang="pt-BR" i="1" dirty="0">
              <a:latin typeface="+mn-lt"/>
              <a:cs typeface="Aldhabi" panose="01000000000000000000" pitchFamily="2" charset="-78"/>
            </a:rPr>
            <a:t>Adiciona dinamismo à paisagem urbana;</a:t>
          </a:r>
        </a:p>
      </dgm:t>
    </dgm:pt>
    <dgm:pt modelId="{34444C82-E039-4FD0-B43F-2E14D876502D}" type="parTrans" cxnId="{EC00D7D8-6782-4725-914B-B31BC1031863}">
      <dgm:prSet/>
      <dgm:spPr/>
      <dgm:t>
        <a:bodyPr/>
        <a:lstStyle/>
        <a:p>
          <a:endParaRPr lang="pt-BR">
            <a:latin typeface="+mn-lt"/>
            <a:cs typeface="Aldhabi" panose="01000000000000000000" pitchFamily="2" charset="-78"/>
          </a:endParaRPr>
        </a:p>
      </dgm:t>
    </dgm:pt>
    <dgm:pt modelId="{F197FF19-6320-4686-8C12-EFA3775A40E4}" type="sibTrans" cxnId="{EC00D7D8-6782-4725-914B-B31BC1031863}">
      <dgm:prSet/>
      <dgm:spPr/>
      <dgm:t>
        <a:bodyPr/>
        <a:lstStyle/>
        <a:p>
          <a:endParaRPr lang="pt-BR">
            <a:latin typeface="+mn-lt"/>
            <a:cs typeface="Aldhabi" panose="01000000000000000000" pitchFamily="2" charset="-78"/>
          </a:endParaRPr>
        </a:p>
      </dgm:t>
    </dgm:pt>
    <dgm:pt modelId="{58829387-75E3-466C-95F2-9D801FA3D96B}">
      <dgm:prSet phldrT="[Texto]"/>
      <dgm:spPr>
        <a:solidFill>
          <a:srgbClr val="F1F7ED">
            <a:alpha val="90000"/>
          </a:srgbClr>
        </a:solidFill>
      </dgm:spPr>
      <dgm:t>
        <a:bodyPr/>
        <a:lstStyle/>
        <a:p>
          <a:r>
            <a:rPr lang="pt-BR" i="1" dirty="0">
              <a:latin typeface="+mn-lt"/>
              <a:cs typeface="Aldhabi" panose="01000000000000000000" pitchFamily="2" charset="-78"/>
            </a:rPr>
            <a:t>Melhoria na qualidade de vida;</a:t>
          </a:r>
        </a:p>
      </dgm:t>
    </dgm:pt>
    <dgm:pt modelId="{36921BB9-7C10-45AF-B3C2-E8A7FA68B255}" type="parTrans" cxnId="{5D0B9C4D-E384-4D3B-972A-5EC7248D40F7}">
      <dgm:prSet/>
      <dgm:spPr/>
      <dgm:t>
        <a:bodyPr/>
        <a:lstStyle/>
        <a:p>
          <a:endParaRPr lang="pt-BR">
            <a:latin typeface="+mn-lt"/>
            <a:cs typeface="Aldhabi" panose="01000000000000000000" pitchFamily="2" charset="-78"/>
          </a:endParaRPr>
        </a:p>
      </dgm:t>
    </dgm:pt>
    <dgm:pt modelId="{2B1A3698-B510-49A1-A09F-E3D5103D3CCB}" type="sibTrans" cxnId="{5D0B9C4D-E384-4D3B-972A-5EC7248D40F7}">
      <dgm:prSet/>
      <dgm:spPr/>
      <dgm:t>
        <a:bodyPr/>
        <a:lstStyle/>
        <a:p>
          <a:endParaRPr lang="pt-BR">
            <a:latin typeface="+mn-lt"/>
            <a:cs typeface="Aldhabi" panose="01000000000000000000" pitchFamily="2" charset="-78"/>
          </a:endParaRPr>
        </a:p>
      </dgm:t>
    </dgm:pt>
    <dgm:pt modelId="{68C5A32E-5378-4047-875B-A64FD2AAFCDB}" type="pres">
      <dgm:prSet presAssocID="{9E7C32F0-949E-4F78-8EE7-DB7F3EC2105C}" presName="Name0" presStyleCnt="0">
        <dgm:presLayoutVars>
          <dgm:dir/>
          <dgm:animLvl val="lvl"/>
          <dgm:resizeHandles val="exact"/>
        </dgm:presLayoutVars>
      </dgm:prSet>
      <dgm:spPr/>
    </dgm:pt>
    <dgm:pt modelId="{28D298AC-7766-4AFB-B0D1-8FCAAC7D26E8}" type="pres">
      <dgm:prSet presAssocID="{E69C5FE4-FCDE-47CD-BD0B-FA96D2F731B2}" presName="composite" presStyleCnt="0"/>
      <dgm:spPr/>
    </dgm:pt>
    <dgm:pt modelId="{5FE58F38-7B06-4D2E-BB80-2147DA0BD3CB}" type="pres">
      <dgm:prSet presAssocID="{E69C5FE4-FCDE-47CD-BD0B-FA96D2F731B2}" presName="parTx" presStyleLbl="alignNode1" presStyleIdx="0" presStyleCnt="3">
        <dgm:presLayoutVars>
          <dgm:chMax val="0"/>
          <dgm:chPref val="0"/>
          <dgm:bulletEnabled val="1"/>
        </dgm:presLayoutVars>
      </dgm:prSet>
      <dgm:spPr/>
    </dgm:pt>
    <dgm:pt modelId="{9AB38D8E-531E-451B-92CB-C3A50CE6DA0B}" type="pres">
      <dgm:prSet presAssocID="{E69C5FE4-FCDE-47CD-BD0B-FA96D2F731B2}" presName="desTx" presStyleLbl="alignAccFollowNode1" presStyleIdx="0" presStyleCnt="3">
        <dgm:presLayoutVars>
          <dgm:bulletEnabled val="1"/>
        </dgm:presLayoutVars>
      </dgm:prSet>
      <dgm:spPr/>
    </dgm:pt>
    <dgm:pt modelId="{49E7DC75-D293-4A0E-9A08-3D318F8C2579}" type="pres">
      <dgm:prSet presAssocID="{AEE79777-EDBF-4F12-8DD1-A20A3988EB84}" presName="space" presStyleCnt="0"/>
      <dgm:spPr/>
    </dgm:pt>
    <dgm:pt modelId="{091BC4CF-9541-48D9-884D-737625C4823F}" type="pres">
      <dgm:prSet presAssocID="{76CFCE87-CCC6-40CB-96E9-70BE7F7F9E45}" presName="composite" presStyleCnt="0"/>
      <dgm:spPr/>
    </dgm:pt>
    <dgm:pt modelId="{7A863039-DAC5-4860-B73B-211B9A2C04D2}" type="pres">
      <dgm:prSet presAssocID="{76CFCE87-CCC6-40CB-96E9-70BE7F7F9E45}" presName="parTx" presStyleLbl="alignNode1" presStyleIdx="1" presStyleCnt="3">
        <dgm:presLayoutVars>
          <dgm:chMax val="0"/>
          <dgm:chPref val="0"/>
          <dgm:bulletEnabled val="1"/>
        </dgm:presLayoutVars>
      </dgm:prSet>
      <dgm:spPr/>
    </dgm:pt>
    <dgm:pt modelId="{9266D9FD-7958-4FB7-8A7A-992139C22F9D}" type="pres">
      <dgm:prSet presAssocID="{76CFCE87-CCC6-40CB-96E9-70BE7F7F9E45}" presName="desTx" presStyleLbl="alignAccFollowNode1" presStyleIdx="1" presStyleCnt="3">
        <dgm:presLayoutVars>
          <dgm:bulletEnabled val="1"/>
        </dgm:presLayoutVars>
      </dgm:prSet>
      <dgm:spPr/>
    </dgm:pt>
    <dgm:pt modelId="{EA81A595-9736-44AD-B85E-526A390994BD}" type="pres">
      <dgm:prSet presAssocID="{AB4E0C9A-02BD-4928-A33F-8832E2738F86}" presName="space" presStyleCnt="0"/>
      <dgm:spPr/>
    </dgm:pt>
    <dgm:pt modelId="{AA6FDD8C-6858-4614-85EA-20DD21BB338D}" type="pres">
      <dgm:prSet presAssocID="{F19B8AD4-F17A-4E10-A202-20BA054C2F03}" presName="composite" presStyleCnt="0"/>
      <dgm:spPr/>
    </dgm:pt>
    <dgm:pt modelId="{B00D4BC3-0B5E-4D9F-91E8-23D1937572B8}" type="pres">
      <dgm:prSet presAssocID="{F19B8AD4-F17A-4E10-A202-20BA054C2F03}" presName="parTx" presStyleLbl="alignNode1" presStyleIdx="2" presStyleCnt="3">
        <dgm:presLayoutVars>
          <dgm:chMax val="0"/>
          <dgm:chPref val="0"/>
          <dgm:bulletEnabled val="1"/>
        </dgm:presLayoutVars>
      </dgm:prSet>
      <dgm:spPr/>
    </dgm:pt>
    <dgm:pt modelId="{343D90FA-7049-41A6-9DE9-F20384BEB5B4}" type="pres">
      <dgm:prSet presAssocID="{F19B8AD4-F17A-4E10-A202-20BA054C2F03}" presName="desTx" presStyleLbl="alignAccFollowNode1" presStyleIdx="2" presStyleCnt="3">
        <dgm:presLayoutVars>
          <dgm:bulletEnabled val="1"/>
        </dgm:presLayoutVars>
      </dgm:prSet>
      <dgm:spPr/>
    </dgm:pt>
  </dgm:ptLst>
  <dgm:cxnLst>
    <dgm:cxn modelId="{B96D510A-6993-4C91-951F-98C671B44F3E}" type="presOf" srcId="{5ECE9972-64C4-4376-965C-4C12629F2D0A}" destId="{9266D9FD-7958-4FB7-8A7A-992139C22F9D}" srcOrd="0" destOrd="1" presId="urn:microsoft.com/office/officeart/2005/8/layout/hList1"/>
    <dgm:cxn modelId="{53901918-7F93-41BF-8036-05656DC570A1}" srcId="{9E7C32F0-949E-4F78-8EE7-DB7F3EC2105C}" destId="{76CFCE87-CCC6-40CB-96E9-70BE7F7F9E45}" srcOrd="1" destOrd="0" parTransId="{F00F50FB-896C-4076-ABCE-A93263A23A9C}" sibTransId="{AB4E0C9A-02BD-4928-A33F-8832E2738F86}"/>
    <dgm:cxn modelId="{25802D1E-44EC-4D15-9729-47645D528059}" type="presOf" srcId="{76CFCE87-CCC6-40CB-96E9-70BE7F7F9E45}" destId="{7A863039-DAC5-4860-B73B-211B9A2C04D2}" srcOrd="0" destOrd="0" presId="urn:microsoft.com/office/officeart/2005/8/layout/hList1"/>
    <dgm:cxn modelId="{B0530E21-B4A0-485A-BE31-E1645AB131F8}" srcId="{76CFCE87-CCC6-40CB-96E9-70BE7F7F9E45}" destId="{5ECE9972-64C4-4376-965C-4C12629F2D0A}" srcOrd="1" destOrd="0" parTransId="{502E6687-DAF3-4CE4-9705-4C831CF31C4C}" sibTransId="{4C1D2DA0-D8B8-4864-AA2F-65AAD1B8B032}"/>
    <dgm:cxn modelId="{E0EDE721-F3C7-4EE0-B550-112E4715DA0C}" type="presOf" srcId="{12F522B4-4A42-47F1-94EA-E3F8CD51EE07}" destId="{9AB38D8E-531E-451B-92CB-C3A50CE6DA0B}" srcOrd="0" destOrd="2" presId="urn:microsoft.com/office/officeart/2005/8/layout/hList1"/>
    <dgm:cxn modelId="{C77DB623-632E-4A5A-83C3-3286A03E01B4}" type="presOf" srcId="{9E7C32F0-949E-4F78-8EE7-DB7F3EC2105C}" destId="{68C5A32E-5378-4047-875B-A64FD2AAFCDB}" srcOrd="0" destOrd="0" presId="urn:microsoft.com/office/officeart/2005/8/layout/hList1"/>
    <dgm:cxn modelId="{04C3D261-7C8D-4C1C-BFA7-631902737258}" type="presOf" srcId="{F19B8AD4-F17A-4E10-A202-20BA054C2F03}" destId="{B00D4BC3-0B5E-4D9F-91E8-23D1937572B8}" srcOrd="0" destOrd="0" presId="urn:microsoft.com/office/officeart/2005/8/layout/hList1"/>
    <dgm:cxn modelId="{5D0B9C4D-E384-4D3B-972A-5EC7248D40F7}" srcId="{F19B8AD4-F17A-4E10-A202-20BA054C2F03}" destId="{58829387-75E3-466C-95F2-9D801FA3D96B}" srcOrd="2" destOrd="0" parTransId="{36921BB9-7C10-45AF-B3C2-E8A7FA68B255}" sibTransId="{2B1A3698-B510-49A1-A09F-E3D5103D3CCB}"/>
    <dgm:cxn modelId="{7DAC5556-DC5E-41DB-A857-85A8FC1E8EEA}" type="presOf" srcId="{58A75336-C9FF-41C9-B4F7-5B6C0139F5C6}" destId="{9AB38D8E-531E-451B-92CB-C3A50CE6DA0B}" srcOrd="0" destOrd="1" presId="urn:microsoft.com/office/officeart/2005/8/layout/hList1"/>
    <dgm:cxn modelId="{C64DA17E-B4B3-476F-9F90-B26C83A79491}" type="presOf" srcId="{E69C5FE4-FCDE-47CD-BD0B-FA96D2F731B2}" destId="{5FE58F38-7B06-4D2E-BB80-2147DA0BD3CB}" srcOrd="0" destOrd="0" presId="urn:microsoft.com/office/officeart/2005/8/layout/hList1"/>
    <dgm:cxn modelId="{77B7BD7E-1E8D-4EFD-A4DA-E08A37220ABE}" srcId="{9E7C32F0-949E-4F78-8EE7-DB7F3EC2105C}" destId="{E69C5FE4-FCDE-47CD-BD0B-FA96D2F731B2}" srcOrd="0" destOrd="0" parTransId="{62D5BB7E-EE70-403F-9AEE-DCAEDEEFEC9C}" sibTransId="{AEE79777-EDBF-4F12-8DD1-A20A3988EB84}"/>
    <dgm:cxn modelId="{FDF7CD94-0D62-4288-B37D-C38354D48B98}" srcId="{9E7C32F0-949E-4F78-8EE7-DB7F3EC2105C}" destId="{F19B8AD4-F17A-4E10-A202-20BA054C2F03}" srcOrd="2" destOrd="0" parTransId="{22B7AA50-6E5A-433E-AE68-3C1731FC0896}" sibTransId="{15648E93-0C2B-45CE-B619-F120D9318021}"/>
    <dgm:cxn modelId="{0CF1EA94-E251-46A4-BD55-B8ED03B549CA}" srcId="{F19B8AD4-F17A-4E10-A202-20BA054C2F03}" destId="{8FF5CE0D-255A-4465-A40A-08A675BF4882}" srcOrd="0" destOrd="0" parTransId="{BE9CC9DC-BB39-4D61-9799-05826C3F0FF4}" sibTransId="{AB4F3055-EB2D-46E1-AFC3-2D6265666748}"/>
    <dgm:cxn modelId="{60D929A7-3950-43C4-9899-73173C6069F7}" type="presOf" srcId="{950340EA-A087-449F-BD68-C0BBEA284A58}" destId="{9266D9FD-7958-4FB7-8A7A-992139C22F9D}" srcOrd="0" destOrd="0" presId="urn:microsoft.com/office/officeart/2005/8/layout/hList1"/>
    <dgm:cxn modelId="{076897B7-9034-4316-939E-39FB7A913344}" srcId="{F19B8AD4-F17A-4E10-A202-20BA054C2F03}" destId="{47E75EEA-A8CE-4416-9C41-510D3F8013F8}" srcOrd="1" destOrd="0" parTransId="{1A54F655-2202-4F20-A224-27F3EE0AC78F}" sibTransId="{D81C0920-69CB-43B5-9169-12D43AEFE568}"/>
    <dgm:cxn modelId="{1354CFBB-527C-4DC4-95D7-FAD38D3811B7}" type="presOf" srcId="{4924D0C3-AE7A-4506-B50C-AD79DA326702}" destId="{9AB38D8E-531E-451B-92CB-C3A50CE6DA0B}" srcOrd="0" destOrd="0" presId="urn:microsoft.com/office/officeart/2005/8/layout/hList1"/>
    <dgm:cxn modelId="{407016CD-9E8B-4920-90D0-7E79C12940C0}" srcId="{E69C5FE4-FCDE-47CD-BD0B-FA96D2F731B2}" destId="{58A75336-C9FF-41C9-B4F7-5B6C0139F5C6}" srcOrd="1" destOrd="0" parTransId="{ABDC1B25-18F8-4A46-843F-916184A89A6B}" sibTransId="{F9CFBF03-8EC9-4EB1-9ABA-F0C27AC75ABD}"/>
    <dgm:cxn modelId="{4E0D35CD-9C4D-4B0B-B48A-F91BCF34FF1E}" srcId="{E69C5FE4-FCDE-47CD-BD0B-FA96D2F731B2}" destId="{12F522B4-4A42-47F1-94EA-E3F8CD51EE07}" srcOrd="2" destOrd="0" parTransId="{63CA8094-970A-447D-AC6D-347564CE1D14}" sibTransId="{F684E5C2-BDB6-4A04-AB0F-494F71E31266}"/>
    <dgm:cxn modelId="{EC00D7D8-6782-4725-914B-B31BC1031863}" srcId="{76CFCE87-CCC6-40CB-96E9-70BE7F7F9E45}" destId="{F3F521BD-A488-45FF-A945-D128E9C9F033}" srcOrd="2" destOrd="0" parTransId="{34444C82-E039-4FD0-B43F-2E14D876502D}" sibTransId="{F197FF19-6320-4686-8C12-EFA3775A40E4}"/>
    <dgm:cxn modelId="{989EE5E5-5CA1-44B7-8C6E-309F969C5F1F}" srcId="{76CFCE87-CCC6-40CB-96E9-70BE7F7F9E45}" destId="{950340EA-A087-449F-BD68-C0BBEA284A58}" srcOrd="0" destOrd="0" parTransId="{820A4603-45BD-4DA8-B2A1-BACAB68C8816}" sibTransId="{ECC2CC8C-7D82-4FE2-BB91-E6384A56238C}"/>
    <dgm:cxn modelId="{F1C4C1EB-3F1B-447D-8059-048753E7BC75}" type="presOf" srcId="{F3F521BD-A488-45FF-A945-D128E9C9F033}" destId="{9266D9FD-7958-4FB7-8A7A-992139C22F9D}" srcOrd="0" destOrd="2" presId="urn:microsoft.com/office/officeart/2005/8/layout/hList1"/>
    <dgm:cxn modelId="{1FA593F6-2BBE-49F3-8C30-AF8AE1158C84}" type="presOf" srcId="{58829387-75E3-466C-95F2-9D801FA3D96B}" destId="{343D90FA-7049-41A6-9DE9-F20384BEB5B4}" srcOrd="0" destOrd="2" presId="urn:microsoft.com/office/officeart/2005/8/layout/hList1"/>
    <dgm:cxn modelId="{C98C1AF9-41CE-4536-BDFF-BE96D1D6EF28}" type="presOf" srcId="{47E75EEA-A8CE-4416-9C41-510D3F8013F8}" destId="{343D90FA-7049-41A6-9DE9-F20384BEB5B4}" srcOrd="0" destOrd="1" presId="urn:microsoft.com/office/officeart/2005/8/layout/hList1"/>
    <dgm:cxn modelId="{475B5FFF-C4E8-40F2-8466-6CAA7133D890}" srcId="{E69C5FE4-FCDE-47CD-BD0B-FA96D2F731B2}" destId="{4924D0C3-AE7A-4506-B50C-AD79DA326702}" srcOrd="0" destOrd="0" parTransId="{28E8B3AF-B149-4663-B4F6-9D98B59E1C46}" sibTransId="{129EC9FA-887C-4D16-8353-4932D25CC453}"/>
    <dgm:cxn modelId="{18DE59FF-4626-4D2C-A820-A5259B062C3C}" type="presOf" srcId="{8FF5CE0D-255A-4465-A40A-08A675BF4882}" destId="{343D90FA-7049-41A6-9DE9-F20384BEB5B4}" srcOrd="0" destOrd="0" presId="urn:microsoft.com/office/officeart/2005/8/layout/hList1"/>
    <dgm:cxn modelId="{32707289-B0B7-4D7A-9A43-53FB72544D8D}" type="presParOf" srcId="{68C5A32E-5378-4047-875B-A64FD2AAFCDB}" destId="{28D298AC-7766-4AFB-B0D1-8FCAAC7D26E8}" srcOrd="0" destOrd="0" presId="urn:microsoft.com/office/officeart/2005/8/layout/hList1"/>
    <dgm:cxn modelId="{EE6352B3-1959-4952-B961-3753F108939C}" type="presParOf" srcId="{28D298AC-7766-4AFB-B0D1-8FCAAC7D26E8}" destId="{5FE58F38-7B06-4D2E-BB80-2147DA0BD3CB}" srcOrd="0" destOrd="0" presId="urn:microsoft.com/office/officeart/2005/8/layout/hList1"/>
    <dgm:cxn modelId="{F6D7231B-E7A0-44B2-8BD2-19CAC183DFCF}" type="presParOf" srcId="{28D298AC-7766-4AFB-B0D1-8FCAAC7D26E8}" destId="{9AB38D8E-531E-451B-92CB-C3A50CE6DA0B}" srcOrd="1" destOrd="0" presId="urn:microsoft.com/office/officeart/2005/8/layout/hList1"/>
    <dgm:cxn modelId="{A53A978E-D400-4E5F-B891-0854DAE383EC}" type="presParOf" srcId="{68C5A32E-5378-4047-875B-A64FD2AAFCDB}" destId="{49E7DC75-D293-4A0E-9A08-3D318F8C2579}" srcOrd="1" destOrd="0" presId="urn:microsoft.com/office/officeart/2005/8/layout/hList1"/>
    <dgm:cxn modelId="{F82DDCFB-7AEE-4705-8CEB-1FD7B0F72C69}" type="presParOf" srcId="{68C5A32E-5378-4047-875B-A64FD2AAFCDB}" destId="{091BC4CF-9541-48D9-884D-737625C4823F}" srcOrd="2" destOrd="0" presId="urn:microsoft.com/office/officeart/2005/8/layout/hList1"/>
    <dgm:cxn modelId="{90F8D3E2-C223-4AF2-880C-B3FF74029391}" type="presParOf" srcId="{091BC4CF-9541-48D9-884D-737625C4823F}" destId="{7A863039-DAC5-4860-B73B-211B9A2C04D2}" srcOrd="0" destOrd="0" presId="urn:microsoft.com/office/officeart/2005/8/layout/hList1"/>
    <dgm:cxn modelId="{F4CAF0A5-D80F-4880-A6BC-5943DDF8E772}" type="presParOf" srcId="{091BC4CF-9541-48D9-884D-737625C4823F}" destId="{9266D9FD-7958-4FB7-8A7A-992139C22F9D}" srcOrd="1" destOrd="0" presId="urn:microsoft.com/office/officeart/2005/8/layout/hList1"/>
    <dgm:cxn modelId="{A6A8BB6C-4152-4869-965C-B7C7CF4CFE59}" type="presParOf" srcId="{68C5A32E-5378-4047-875B-A64FD2AAFCDB}" destId="{EA81A595-9736-44AD-B85E-526A390994BD}" srcOrd="3" destOrd="0" presId="urn:microsoft.com/office/officeart/2005/8/layout/hList1"/>
    <dgm:cxn modelId="{401EEE61-D6ED-439E-93F5-30083938BADD}" type="presParOf" srcId="{68C5A32E-5378-4047-875B-A64FD2AAFCDB}" destId="{AA6FDD8C-6858-4614-85EA-20DD21BB338D}" srcOrd="4" destOrd="0" presId="urn:microsoft.com/office/officeart/2005/8/layout/hList1"/>
    <dgm:cxn modelId="{BC175DE1-FF06-4576-9B88-2E92C887F80F}" type="presParOf" srcId="{AA6FDD8C-6858-4614-85EA-20DD21BB338D}" destId="{B00D4BC3-0B5E-4D9F-91E8-23D1937572B8}" srcOrd="0" destOrd="0" presId="urn:microsoft.com/office/officeart/2005/8/layout/hList1"/>
    <dgm:cxn modelId="{470CB889-546C-43CE-B6F5-FE596C666DD9}" type="presParOf" srcId="{AA6FDD8C-6858-4614-85EA-20DD21BB338D}" destId="{343D90FA-7049-41A6-9DE9-F20384BEB5B4}"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58F38-7B06-4D2E-BB80-2147DA0BD3CB}">
      <dsp:nvSpPr>
        <dsp:cNvPr id="0" name=""/>
        <dsp:cNvSpPr/>
      </dsp:nvSpPr>
      <dsp:spPr>
        <a:xfrm>
          <a:off x="3072" y="90660"/>
          <a:ext cx="2995487" cy="6624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pt-BR" sz="2600" b="1" kern="1200" dirty="0">
              <a:latin typeface="+mn-lt"/>
              <a:cs typeface="Aldhabi" panose="01000000000000000000" pitchFamily="2" charset="-78"/>
            </a:rPr>
            <a:t>ECOLÓGICAS</a:t>
          </a:r>
        </a:p>
      </dsp:txBody>
      <dsp:txXfrm>
        <a:off x="3072" y="90660"/>
        <a:ext cx="2995487" cy="662400"/>
      </dsp:txXfrm>
    </dsp:sp>
    <dsp:sp modelId="{9AB38D8E-531E-451B-92CB-C3A50CE6DA0B}">
      <dsp:nvSpPr>
        <dsp:cNvPr id="0" name=""/>
        <dsp:cNvSpPr/>
      </dsp:nvSpPr>
      <dsp:spPr>
        <a:xfrm>
          <a:off x="3072" y="753060"/>
          <a:ext cx="2995487" cy="2699021"/>
        </a:xfrm>
        <a:prstGeom prst="rect">
          <a:avLst/>
        </a:prstGeom>
        <a:solidFill>
          <a:srgbClr val="F1F7ED">
            <a:alpha val="90000"/>
          </a:srgb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pt-BR" sz="2300" i="1" kern="1200" dirty="0">
              <a:latin typeface="+mn-lt"/>
              <a:cs typeface="Aldhabi" panose="01000000000000000000" pitchFamily="2" charset="-78"/>
            </a:rPr>
            <a:t>Melhoria do clima;</a:t>
          </a:r>
        </a:p>
        <a:p>
          <a:pPr marL="228600" lvl="1" indent="-228600" algn="l" defTabSz="1022350">
            <a:lnSpc>
              <a:spcPct val="90000"/>
            </a:lnSpc>
            <a:spcBef>
              <a:spcPct val="0"/>
            </a:spcBef>
            <a:spcAft>
              <a:spcPct val="15000"/>
            </a:spcAft>
            <a:buChar char="•"/>
          </a:pPr>
          <a:r>
            <a:rPr lang="pt-BR" sz="2300" i="1" kern="1200" dirty="0">
              <a:latin typeface="+mn-lt"/>
              <a:cs typeface="Aldhabi" panose="01000000000000000000" pitchFamily="2" charset="-78"/>
            </a:rPr>
            <a:t>Permeabilidade do solo;</a:t>
          </a:r>
        </a:p>
        <a:p>
          <a:pPr marL="228600" lvl="1" indent="-228600" algn="l" defTabSz="1022350">
            <a:lnSpc>
              <a:spcPct val="90000"/>
            </a:lnSpc>
            <a:spcBef>
              <a:spcPct val="0"/>
            </a:spcBef>
            <a:spcAft>
              <a:spcPct val="15000"/>
            </a:spcAft>
            <a:buChar char="•"/>
          </a:pPr>
          <a:r>
            <a:rPr lang="pt-BR" sz="2300" i="1" kern="1200" dirty="0">
              <a:latin typeface="+mn-lt"/>
              <a:cs typeface="Aldhabi" panose="01000000000000000000" pitchFamily="2" charset="-78"/>
            </a:rPr>
            <a:t>Atenuação da poluição atmosférica e sonora;</a:t>
          </a:r>
        </a:p>
      </dsp:txBody>
      <dsp:txXfrm>
        <a:off x="3072" y="753060"/>
        <a:ext cx="2995487" cy="2699021"/>
      </dsp:txXfrm>
    </dsp:sp>
    <dsp:sp modelId="{7A863039-DAC5-4860-B73B-211B9A2C04D2}">
      <dsp:nvSpPr>
        <dsp:cNvPr id="0" name=""/>
        <dsp:cNvSpPr/>
      </dsp:nvSpPr>
      <dsp:spPr>
        <a:xfrm>
          <a:off x="3417927" y="90660"/>
          <a:ext cx="2995487" cy="6624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pt-BR" sz="2600" b="1" kern="1200" dirty="0">
              <a:latin typeface="+mn-lt"/>
              <a:cs typeface="Aldhabi" panose="01000000000000000000" pitchFamily="2" charset="-78"/>
            </a:rPr>
            <a:t>ESTÉTICAS</a:t>
          </a:r>
        </a:p>
      </dsp:txBody>
      <dsp:txXfrm>
        <a:off x="3417927" y="90660"/>
        <a:ext cx="2995487" cy="662400"/>
      </dsp:txXfrm>
    </dsp:sp>
    <dsp:sp modelId="{9266D9FD-7958-4FB7-8A7A-992139C22F9D}">
      <dsp:nvSpPr>
        <dsp:cNvPr id="0" name=""/>
        <dsp:cNvSpPr/>
      </dsp:nvSpPr>
      <dsp:spPr>
        <a:xfrm>
          <a:off x="3417927" y="753060"/>
          <a:ext cx="2995487" cy="2699021"/>
        </a:xfrm>
        <a:prstGeom prst="rect">
          <a:avLst/>
        </a:prstGeom>
        <a:solidFill>
          <a:srgbClr val="F1F7ED">
            <a:alpha val="90000"/>
          </a:srgb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pt-BR" sz="2300" i="1" kern="1200" dirty="0">
              <a:latin typeface="+mn-lt"/>
              <a:cs typeface="Aldhabi" panose="01000000000000000000" pitchFamily="2" charset="-78"/>
            </a:rPr>
            <a:t>Identidade local;</a:t>
          </a:r>
        </a:p>
        <a:p>
          <a:pPr marL="228600" lvl="1" indent="-228600" algn="l" defTabSz="1022350">
            <a:lnSpc>
              <a:spcPct val="90000"/>
            </a:lnSpc>
            <a:spcBef>
              <a:spcPct val="0"/>
            </a:spcBef>
            <a:spcAft>
              <a:spcPct val="15000"/>
            </a:spcAft>
            <a:buChar char="•"/>
          </a:pPr>
          <a:r>
            <a:rPr lang="pt-BR" sz="2300" i="1" kern="1200" dirty="0">
              <a:latin typeface="+mn-lt"/>
              <a:cs typeface="Aldhabi" panose="01000000000000000000" pitchFamily="2" charset="-78"/>
            </a:rPr>
            <a:t> Contraste harmônico entre o concreto e o asfalto  com a árvore;</a:t>
          </a:r>
        </a:p>
        <a:p>
          <a:pPr marL="228600" lvl="1" indent="-228600" algn="l" defTabSz="1022350">
            <a:lnSpc>
              <a:spcPct val="90000"/>
            </a:lnSpc>
            <a:spcBef>
              <a:spcPct val="0"/>
            </a:spcBef>
            <a:spcAft>
              <a:spcPct val="15000"/>
            </a:spcAft>
            <a:buChar char="•"/>
          </a:pPr>
          <a:r>
            <a:rPr lang="pt-BR" sz="2300" i="1" kern="1200" dirty="0">
              <a:latin typeface="+mn-lt"/>
              <a:cs typeface="Aldhabi" panose="01000000000000000000" pitchFamily="2" charset="-78"/>
            </a:rPr>
            <a:t>Adiciona dinamismo à paisagem urbana;</a:t>
          </a:r>
        </a:p>
      </dsp:txBody>
      <dsp:txXfrm>
        <a:off x="3417927" y="753060"/>
        <a:ext cx="2995487" cy="2699021"/>
      </dsp:txXfrm>
    </dsp:sp>
    <dsp:sp modelId="{B00D4BC3-0B5E-4D9F-91E8-23D1937572B8}">
      <dsp:nvSpPr>
        <dsp:cNvPr id="0" name=""/>
        <dsp:cNvSpPr/>
      </dsp:nvSpPr>
      <dsp:spPr>
        <a:xfrm>
          <a:off x="6832782" y="90660"/>
          <a:ext cx="2995487" cy="6624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pt-BR" sz="2600" b="1" kern="1200" dirty="0">
              <a:latin typeface="+mn-lt"/>
              <a:cs typeface="Aldhabi" panose="01000000000000000000" pitchFamily="2" charset="-78"/>
            </a:rPr>
            <a:t>SOCIAIS</a:t>
          </a:r>
        </a:p>
      </dsp:txBody>
      <dsp:txXfrm>
        <a:off x="6832782" y="90660"/>
        <a:ext cx="2995487" cy="662400"/>
      </dsp:txXfrm>
    </dsp:sp>
    <dsp:sp modelId="{343D90FA-7049-41A6-9DE9-F20384BEB5B4}">
      <dsp:nvSpPr>
        <dsp:cNvPr id="0" name=""/>
        <dsp:cNvSpPr/>
      </dsp:nvSpPr>
      <dsp:spPr>
        <a:xfrm>
          <a:off x="6832782" y="753060"/>
          <a:ext cx="2995487" cy="2699021"/>
        </a:xfrm>
        <a:prstGeom prst="rect">
          <a:avLst/>
        </a:prstGeom>
        <a:solidFill>
          <a:srgbClr val="F1F7ED">
            <a:alpha val="90000"/>
          </a:srgb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pt-BR" sz="2300" i="1" kern="1200" dirty="0">
              <a:latin typeface="+mn-lt"/>
              <a:cs typeface="Aldhabi" panose="01000000000000000000" pitchFamily="2" charset="-78"/>
            </a:rPr>
            <a:t>Amenização do estrese psicológico;</a:t>
          </a:r>
        </a:p>
        <a:p>
          <a:pPr marL="228600" lvl="1" indent="-228600" algn="l" defTabSz="1022350">
            <a:lnSpc>
              <a:spcPct val="90000"/>
            </a:lnSpc>
            <a:spcBef>
              <a:spcPct val="0"/>
            </a:spcBef>
            <a:spcAft>
              <a:spcPct val="15000"/>
            </a:spcAft>
            <a:buChar char="•"/>
          </a:pPr>
          <a:r>
            <a:rPr lang="pt-BR" sz="2300" i="1" kern="1200" dirty="0">
              <a:latin typeface="+mn-lt"/>
              <a:cs typeface="Aldhabi" panose="01000000000000000000" pitchFamily="2" charset="-78"/>
            </a:rPr>
            <a:t>Benefício econômico pela valorização imobiliária;</a:t>
          </a:r>
        </a:p>
        <a:p>
          <a:pPr marL="228600" lvl="1" indent="-228600" algn="l" defTabSz="1022350">
            <a:lnSpc>
              <a:spcPct val="90000"/>
            </a:lnSpc>
            <a:spcBef>
              <a:spcPct val="0"/>
            </a:spcBef>
            <a:spcAft>
              <a:spcPct val="15000"/>
            </a:spcAft>
            <a:buChar char="•"/>
          </a:pPr>
          <a:r>
            <a:rPr lang="pt-BR" sz="2300" i="1" kern="1200" dirty="0">
              <a:latin typeface="+mn-lt"/>
              <a:cs typeface="Aldhabi" panose="01000000000000000000" pitchFamily="2" charset="-78"/>
            </a:rPr>
            <a:t>Melhoria na qualidade de vida;</a:t>
          </a:r>
        </a:p>
      </dsp:txBody>
      <dsp:txXfrm>
        <a:off x="6832782" y="753060"/>
        <a:ext cx="2995487" cy="269902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37AF3-8A12-351D-C59B-65178795CB9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F3C602D-11B7-06AA-468D-959F12109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E894048A-94E4-82DD-2D6E-268FF33A7ED3}"/>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5" name="Espaço Reservado para Rodapé 4">
            <a:extLst>
              <a:ext uri="{FF2B5EF4-FFF2-40B4-BE49-F238E27FC236}">
                <a16:creationId xmlns:a16="http://schemas.microsoft.com/office/drawing/2014/main" id="{331F8448-83A0-D91B-3DD5-6D9C9C1359E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B0A51FD-04A4-CF56-5D00-751E11D65AFA}"/>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875632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278265-1F54-2997-8342-21D346DE276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629A266-F6F9-2824-04CC-47133229270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0395F12-C46E-3B1A-6680-2BC90E42680E}"/>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5" name="Espaço Reservado para Rodapé 4">
            <a:extLst>
              <a:ext uri="{FF2B5EF4-FFF2-40B4-BE49-F238E27FC236}">
                <a16:creationId xmlns:a16="http://schemas.microsoft.com/office/drawing/2014/main" id="{864735FC-071D-847A-ACAA-F40239F8421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0511CFA-CC9F-AFF1-B6B3-B62220695767}"/>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2865896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64D945-039E-14E5-EFE6-D12003FCE08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58D355DF-327D-C14B-4F09-C0F5E2EA674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9505C86-1DFA-BB02-B2CA-261FF6F49301}"/>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5" name="Espaço Reservado para Rodapé 4">
            <a:extLst>
              <a:ext uri="{FF2B5EF4-FFF2-40B4-BE49-F238E27FC236}">
                <a16:creationId xmlns:a16="http://schemas.microsoft.com/office/drawing/2014/main" id="{7819DED1-28AC-889B-4FC9-73F2DAC8393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B970782-E33D-42B2-8B2E-752B121019B9}"/>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2608203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D170C8-5A50-C306-33FB-8FF817D5C98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ACB9AB8-F11B-7F04-CC1E-5141BCE4086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6FC4315-4554-C3B9-70B0-A7761E69DAEB}"/>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5" name="Espaço Reservado para Rodapé 4">
            <a:extLst>
              <a:ext uri="{FF2B5EF4-FFF2-40B4-BE49-F238E27FC236}">
                <a16:creationId xmlns:a16="http://schemas.microsoft.com/office/drawing/2014/main" id="{F6B4D366-A465-BB48-3E47-7CB5732D309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358ED5D-492E-4820-C5E9-BD2F0CF77AFB}"/>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1760332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4BCED2-5678-4834-F3AD-4B842CF39A6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93CE018-08F5-3ACE-A62E-D0EC97B4F0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23074A3B-D79E-A050-42BD-8AF815B6842F}"/>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5" name="Espaço Reservado para Rodapé 4">
            <a:extLst>
              <a:ext uri="{FF2B5EF4-FFF2-40B4-BE49-F238E27FC236}">
                <a16:creationId xmlns:a16="http://schemas.microsoft.com/office/drawing/2014/main" id="{3BD4EC24-21AF-5068-DBA9-C39833565F7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3DF6780-8691-C7E4-DB2C-468487E965B3}"/>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72818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520388-5828-8EE5-1DD6-D2C6F3A8509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6C5AE93-93FD-151D-90E1-4DBD0F6EBE0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F5A8C2E-C174-30FC-E2B2-4829A329F7D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09684AB-98E8-05DC-00D9-21F807ED2C40}"/>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6" name="Espaço Reservado para Rodapé 5">
            <a:extLst>
              <a:ext uri="{FF2B5EF4-FFF2-40B4-BE49-F238E27FC236}">
                <a16:creationId xmlns:a16="http://schemas.microsoft.com/office/drawing/2014/main" id="{16E9154C-4D03-1CF0-E29C-D5295409845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EC74782-28F6-E8CC-D8C3-F78E373E19AD}"/>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325285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9034F0-1D48-CA9D-6126-2B94BE2E8B2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E926E5D-4D44-0811-8415-08FA62995F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19BFDFA8-E26E-DF2E-C72E-E3907EB9779A}"/>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2F43117-5349-A336-323C-429EF4800B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3E893CA-ED26-5E19-E163-CA26DC7B6F8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B032047-F3B8-ECA6-F9D8-04BCA7DB1105}"/>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8" name="Espaço Reservado para Rodapé 7">
            <a:extLst>
              <a:ext uri="{FF2B5EF4-FFF2-40B4-BE49-F238E27FC236}">
                <a16:creationId xmlns:a16="http://schemas.microsoft.com/office/drawing/2014/main" id="{4892C6B1-077C-2B93-F0BC-6ED22EEDE82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31287F4-FF4A-2E21-8C7E-32C859F8A3DD}"/>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54214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A0150-2537-FA4F-5385-299E3E53B66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80AF336-5A48-24E1-8ACC-DB2B90E614EF}"/>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4" name="Espaço Reservado para Rodapé 3">
            <a:extLst>
              <a:ext uri="{FF2B5EF4-FFF2-40B4-BE49-F238E27FC236}">
                <a16:creationId xmlns:a16="http://schemas.microsoft.com/office/drawing/2014/main" id="{9E015974-3015-3245-61AD-A88C7D143A7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A86D3BC-D044-AD33-B953-510EBA6CED5E}"/>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55139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17158F9-4A06-65F3-6441-479DAEDA4469}"/>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3" name="Espaço Reservado para Rodapé 2">
            <a:extLst>
              <a:ext uri="{FF2B5EF4-FFF2-40B4-BE49-F238E27FC236}">
                <a16:creationId xmlns:a16="http://schemas.microsoft.com/office/drawing/2014/main" id="{721849FD-660F-1315-E7F5-B26232FC9B2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16833D-6505-C351-EB59-6500A8BB5CCB}"/>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370345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013445-71A8-D14B-71EC-E846433A41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81B480D-497F-8AD9-DE7D-49F933807D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8B1E7E42-F5D7-56E1-E233-3390967AB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8EF73A2-A07C-4037-D1D5-E8D41A843F30}"/>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6" name="Espaço Reservado para Rodapé 5">
            <a:extLst>
              <a:ext uri="{FF2B5EF4-FFF2-40B4-BE49-F238E27FC236}">
                <a16:creationId xmlns:a16="http://schemas.microsoft.com/office/drawing/2014/main" id="{31981AEE-E11E-D4B6-26BB-6AE471FFEE3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DFF021F-DC5B-5BDD-DDEF-80614B9F4C73}"/>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2384014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C44D95-DA68-9F4E-CF11-9BAB6908486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0502947-68B1-3686-D836-C1F9E7CEC5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5F5BA08B-7F08-B878-89EE-D3E7D6339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CB24B0C-351C-6350-9F95-549F2183338A}"/>
              </a:ext>
            </a:extLst>
          </p:cNvPr>
          <p:cNvSpPr>
            <a:spLocks noGrp="1"/>
          </p:cNvSpPr>
          <p:nvPr>
            <p:ph type="dt" sz="half" idx="10"/>
          </p:nvPr>
        </p:nvSpPr>
        <p:spPr/>
        <p:txBody>
          <a:bodyPr/>
          <a:lstStyle/>
          <a:p>
            <a:fld id="{21DFC443-D84F-4905-ADDE-BE691A67773B}" type="datetimeFigureOut">
              <a:rPr lang="pt-BR" smtClean="0"/>
              <a:t>27/06/2023</a:t>
            </a:fld>
            <a:endParaRPr lang="pt-BR"/>
          </a:p>
        </p:txBody>
      </p:sp>
      <p:sp>
        <p:nvSpPr>
          <p:cNvPr id="6" name="Espaço Reservado para Rodapé 5">
            <a:extLst>
              <a:ext uri="{FF2B5EF4-FFF2-40B4-BE49-F238E27FC236}">
                <a16:creationId xmlns:a16="http://schemas.microsoft.com/office/drawing/2014/main" id="{62C3FE85-566B-4327-AF31-776E4E0AB23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DC83AB5-5CF9-AD4D-42C2-23A05044985E}"/>
              </a:ext>
            </a:extLst>
          </p:cNvPr>
          <p:cNvSpPr>
            <a:spLocks noGrp="1"/>
          </p:cNvSpPr>
          <p:nvPr>
            <p:ph type="sldNum" sz="quarter" idx="12"/>
          </p:nvPr>
        </p:nvSpPr>
        <p:spPr/>
        <p:txBody>
          <a:bodyPr/>
          <a:lstStyle/>
          <a:p>
            <a:fld id="{AA989413-CEF0-45E7-9753-42F9CEE9177D}" type="slidenum">
              <a:rPr lang="pt-BR" smtClean="0"/>
              <a:t>‹nº›</a:t>
            </a:fld>
            <a:endParaRPr lang="pt-BR"/>
          </a:p>
        </p:txBody>
      </p:sp>
    </p:spTree>
    <p:extLst>
      <p:ext uri="{BB962C8B-B14F-4D97-AF65-F5344CB8AC3E}">
        <p14:creationId xmlns:p14="http://schemas.microsoft.com/office/powerpoint/2010/main" val="928593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736C396-1DA3-029F-3039-729251A94F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6891DE0-2150-AC8F-EB45-0EC00E280B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81A537F-9BF1-773E-C38E-0AA2E5F4C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FC443-D84F-4905-ADDE-BE691A67773B}" type="datetimeFigureOut">
              <a:rPr lang="pt-BR" smtClean="0"/>
              <a:t>27/06/2023</a:t>
            </a:fld>
            <a:endParaRPr lang="pt-BR"/>
          </a:p>
        </p:txBody>
      </p:sp>
      <p:sp>
        <p:nvSpPr>
          <p:cNvPr id="5" name="Espaço Reservado para Rodapé 4">
            <a:extLst>
              <a:ext uri="{FF2B5EF4-FFF2-40B4-BE49-F238E27FC236}">
                <a16:creationId xmlns:a16="http://schemas.microsoft.com/office/drawing/2014/main" id="{E76917CA-527F-092C-ACF4-AC2C50A15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072CCF67-8210-375B-84FC-90C81E12F5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89413-CEF0-45E7-9753-42F9CEE9177D}" type="slidenum">
              <a:rPr lang="pt-BR" smtClean="0"/>
              <a:t>‹nº›</a:t>
            </a:fld>
            <a:endParaRPr lang="pt-BR"/>
          </a:p>
        </p:txBody>
      </p:sp>
    </p:spTree>
    <p:extLst>
      <p:ext uri="{BB962C8B-B14F-4D97-AF65-F5344CB8AC3E}">
        <p14:creationId xmlns:p14="http://schemas.microsoft.com/office/powerpoint/2010/main" val="3961450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08_4B347606.xml"/><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09_AEE94F3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png"/><Relationship Id="rId2" Type="http://schemas.microsoft.com/office/2018/10/relationships/comments" Target="../comments/modernComment_120_58425A6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png"/><Relationship Id="rId2" Type="http://schemas.microsoft.com/office/2018/10/relationships/comments" Target="../comments/modernComment_11F_89BC9F6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01_58BF4CC7.xml"/><Relationship Id="rId1" Type="http://schemas.openxmlformats.org/officeDocument/2006/relationships/slideLayout" Target="../slideLayouts/slideLayout7.xml"/><Relationship Id="rId5" Type="http://schemas.openxmlformats.org/officeDocument/2006/relationships/image" Target="../media/image7.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11_86C513D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13_F9E80BF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16_9A75A02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1A_5EFE575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1B_396FECA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6.png"/><Relationship Id="rId7" Type="http://schemas.openxmlformats.org/officeDocument/2006/relationships/image" Target="../media/image54.png"/><Relationship Id="rId12" Type="http://schemas.openxmlformats.org/officeDocument/2006/relationships/image" Target="../media/image59.png"/><Relationship Id="rId2" Type="http://schemas.microsoft.com/office/2018/10/relationships/comments" Target="../comments/modernComment_123_2561AAB0.xml"/><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56.png"/><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1.wdp"/><Relationship Id="rId7" Type="http://schemas.openxmlformats.org/officeDocument/2006/relationships/image" Target="../media/image6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microsoft.com/office/2018/10/relationships/comments" Target="../comments/modernComment_102_36C40E08.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18_FB26A67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microsoft.com/office/2018/10/relationships/comments" Target="../comments/modernComment_103_EFA2C86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04_4E171F7B.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05_444E1527.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2B_8196D3D9.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06_E494B57B.xml"/><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microsoft.com/office/2018/10/relationships/comments" Target="../comments/modernComment_107_4B32FD0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Carro estacionado na rua ao lado de uma árvore&#10;&#10;Descrição gerada automaticamente com confiança média">
            <a:extLst>
              <a:ext uri="{FF2B5EF4-FFF2-40B4-BE49-F238E27FC236}">
                <a16:creationId xmlns:a16="http://schemas.microsoft.com/office/drawing/2014/main" id="{24BA7C6E-D4D3-C0FA-6800-DD2F0A4DD2DA}"/>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0474" y="9525"/>
            <a:ext cx="12212948" cy="6905814"/>
          </a:xfrm>
          <a:prstGeom prst="rect">
            <a:avLst/>
          </a:prstGeom>
        </p:spPr>
      </p:pic>
      <p:sp>
        <p:nvSpPr>
          <p:cNvPr id="9" name="Retângulo: Cantos Arredondados 8">
            <a:extLst>
              <a:ext uri="{FF2B5EF4-FFF2-40B4-BE49-F238E27FC236}">
                <a16:creationId xmlns:a16="http://schemas.microsoft.com/office/drawing/2014/main" id="{C28A265C-393F-AC7A-1E70-1BC26A39D5F9}"/>
              </a:ext>
            </a:extLst>
          </p:cNvPr>
          <p:cNvSpPr/>
          <p:nvPr/>
        </p:nvSpPr>
        <p:spPr>
          <a:xfrm>
            <a:off x="968187" y="2958353"/>
            <a:ext cx="10324653" cy="1855977"/>
          </a:xfrm>
          <a:prstGeom prst="roundRect">
            <a:avLst/>
          </a:prstGeom>
          <a:solidFill>
            <a:srgbClr val="9AD848"/>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pt-BR"/>
          </a:p>
        </p:txBody>
      </p:sp>
      <p:sp>
        <p:nvSpPr>
          <p:cNvPr id="2" name="Título 1">
            <a:extLst>
              <a:ext uri="{FF2B5EF4-FFF2-40B4-BE49-F238E27FC236}">
                <a16:creationId xmlns:a16="http://schemas.microsoft.com/office/drawing/2014/main" id="{B8018E18-1033-55A7-658C-837455E2FF90}"/>
              </a:ext>
            </a:extLst>
          </p:cNvPr>
          <p:cNvSpPr>
            <a:spLocks noGrp="1"/>
          </p:cNvSpPr>
          <p:nvPr>
            <p:ph type="ctrTitle"/>
          </p:nvPr>
        </p:nvSpPr>
        <p:spPr>
          <a:xfrm>
            <a:off x="0" y="2262388"/>
            <a:ext cx="12212948" cy="2387600"/>
          </a:xfrm>
        </p:spPr>
        <p:txBody>
          <a:bodyPr>
            <a:normAutofit/>
          </a:bodyPr>
          <a:lstStyle/>
          <a:p>
            <a:pPr>
              <a:lnSpc>
                <a:spcPct val="100000"/>
              </a:lnSpc>
            </a:pPr>
            <a:r>
              <a:rPr lang="pt-BR" sz="6500" b="1" dirty="0">
                <a:latin typeface="Aldhabi" panose="01000000000000000000" pitchFamily="2" charset="-78"/>
                <a:cs typeface="Aldhabi" panose="01000000000000000000" pitchFamily="2" charset="-78"/>
              </a:rPr>
              <a:t>TÉCNICAS EFICIENTES DE CONDUÇÃO</a:t>
            </a:r>
            <a:br>
              <a:rPr lang="pt-BR" sz="6500" b="1" dirty="0">
                <a:latin typeface="Aldhabi" panose="01000000000000000000" pitchFamily="2" charset="-78"/>
                <a:cs typeface="Aldhabi" panose="01000000000000000000" pitchFamily="2" charset="-78"/>
              </a:rPr>
            </a:br>
            <a:r>
              <a:rPr lang="pt-BR" sz="6500" b="1" dirty="0">
                <a:latin typeface="Aldhabi" panose="01000000000000000000" pitchFamily="2" charset="-78"/>
                <a:cs typeface="Aldhabi" panose="01000000000000000000" pitchFamily="2" charset="-78"/>
              </a:rPr>
              <a:t> DA ARBORIZAÇÃO URBANA</a:t>
            </a:r>
          </a:p>
        </p:txBody>
      </p:sp>
      <p:sp>
        <p:nvSpPr>
          <p:cNvPr id="3" name="Subtítulo 2">
            <a:extLst>
              <a:ext uri="{FF2B5EF4-FFF2-40B4-BE49-F238E27FC236}">
                <a16:creationId xmlns:a16="http://schemas.microsoft.com/office/drawing/2014/main" id="{3FD69898-3D9B-3615-3718-1E30678EBC92}"/>
              </a:ext>
            </a:extLst>
          </p:cNvPr>
          <p:cNvSpPr>
            <a:spLocks noGrp="1"/>
          </p:cNvSpPr>
          <p:nvPr>
            <p:ph type="subTitle" idx="1"/>
          </p:nvPr>
        </p:nvSpPr>
        <p:spPr>
          <a:xfrm>
            <a:off x="-20948" y="4811201"/>
            <a:ext cx="12212948" cy="1655762"/>
          </a:xfrm>
        </p:spPr>
        <p:txBody>
          <a:bodyPr>
            <a:normAutofit/>
          </a:bodyPr>
          <a:lstStyle/>
          <a:p>
            <a:r>
              <a:rPr lang="pt-BR" sz="4000" b="1" dirty="0">
                <a:latin typeface="Aldhabi" panose="01000000000000000000" pitchFamily="2" charset="-78"/>
                <a:cs typeface="Aldhabi" panose="01000000000000000000" pitchFamily="2" charset="-78"/>
              </a:rPr>
              <a:t>Eng. Florestal Mykael Bezerra</a:t>
            </a:r>
          </a:p>
        </p:txBody>
      </p:sp>
      <p:pic>
        <p:nvPicPr>
          <p:cNvPr id="11" name="Imagem 10" descr="Logotipo, nome da empresa&#10;&#10;Descrição gerada automaticamente">
            <a:extLst>
              <a:ext uri="{FF2B5EF4-FFF2-40B4-BE49-F238E27FC236}">
                <a16:creationId xmlns:a16="http://schemas.microsoft.com/office/drawing/2014/main" id="{D1A665CE-6DB2-466D-8E0F-1CF4A538FDD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8240" y="5345952"/>
            <a:ext cx="2857767" cy="1512047"/>
          </a:xfrm>
          <a:prstGeom prst="rect">
            <a:avLst/>
          </a:prstGeom>
        </p:spPr>
      </p:pic>
      <p:grpSp>
        <p:nvGrpSpPr>
          <p:cNvPr id="15" name="Agrupar 14">
            <a:extLst>
              <a:ext uri="{FF2B5EF4-FFF2-40B4-BE49-F238E27FC236}">
                <a16:creationId xmlns:a16="http://schemas.microsoft.com/office/drawing/2014/main" id="{272CF205-22EC-0FA2-3325-AFCE66BFB085}"/>
              </a:ext>
            </a:extLst>
          </p:cNvPr>
          <p:cNvGrpSpPr/>
          <p:nvPr/>
        </p:nvGrpSpPr>
        <p:grpSpPr>
          <a:xfrm>
            <a:off x="2714625" y="206771"/>
            <a:ext cx="6473192" cy="1116668"/>
            <a:chOff x="2714625" y="206771"/>
            <a:chExt cx="6473192" cy="1116668"/>
          </a:xfrm>
        </p:grpSpPr>
        <p:sp>
          <p:nvSpPr>
            <p:cNvPr id="13" name="Retângulo: Cantos Arredondados 12">
              <a:extLst>
                <a:ext uri="{FF2B5EF4-FFF2-40B4-BE49-F238E27FC236}">
                  <a16:creationId xmlns:a16="http://schemas.microsoft.com/office/drawing/2014/main" id="{FAD096F4-8620-2062-F8F9-6FF706D6998B}"/>
                </a:ext>
              </a:extLst>
            </p:cNvPr>
            <p:cNvSpPr/>
            <p:nvPr/>
          </p:nvSpPr>
          <p:spPr>
            <a:xfrm>
              <a:off x="2714625" y="298063"/>
              <a:ext cx="6296025" cy="1025376"/>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CaixaDeTexto 11">
              <a:extLst>
                <a:ext uri="{FF2B5EF4-FFF2-40B4-BE49-F238E27FC236}">
                  <a16:creationId xmlns:a16="http://schemas.microsoft.com/office/drawing/2014/main" id="{28175112-8156-B0A0-AB7A-E14D6113AA7F}"/>
                </a:ext>
              </a:extLst>
            </p:cNvPr>
            <p:cNvSpPr txBox="1"/>
            <p:nvPr/>
          </p:nvSpPr>
          <p:spPr>
            <a:xfrm>
              <a:off x="2837489" y="206771"/>
              <a:ext cx="6050296" cy="707886"/>
            </a:xfrm>
            <a:prstGeom prst="rect">
              <a:avLst/>
            </a:prstGeom>
            <a:noFill/>
          </p:spPr>
          <p:txBody>
            <a:bodyPr wrap="square" rtlCol="0">
              <a:spAutoFit/>
            </a:bodyPr>
            <a:lstStyle/>
            <a:p>
              <a:pPr algn="ctr"/>
              <a:r>
                <a:rPr lang="pt-BR" sz="4000" b="1" dirty="0">
                  <a:latin typeface="Aldhabi" panose="01000000000000000000" pitchFamily="2" charset="-78"/>
                  <a:cs typeface="Aldhabi" panose="01000000000000000000" pitchFamily="2" charset="-78"/>
                </a:rPr>
                <a:t>VI ENCONTRO REGIONAL SUL DE</a:t>
              </a:r>
            </a:p>
          </p:txBody>
        </p:sp>
        <p:sp>
          <p:nvSpPr>
            <p:cNvPr id="14" name="CaixaDeTexto 13">
              <a:extLst>
                <a:ext uri="{FF2B5EF4-FFF2-40B4-BE49-F238E27FC236}">
                  <a16:creationId xmlns:a16="http://schemas.microsoft.com/office/drawing/2014/main" id="{ACED2F51-0346-1457-96F9-79D24922E37D}"/>
                </a:ext>
              </a:extLst>
            </p:cNvPr>
            <p:cNvSpPr txBox="1"/>
            <p:nvPr/>
          </p:nvSpPr>
          <p:spPr>
            <a:xfrm>
              <a:off x="3004183" y="608434"/>
              <a:ext cx="6183634" cy="707886"/>
            </a:xfrm>
            <a:prstGeom prst="rect">
              <a:avLst/>
            </a:prstGeom>
            <a:noFill/>
          </p:spPr>
          <p:txBody>
            <a:bodyPr wrap="square" rtlCol="0">
              <a:spAutoFit/>
            </a:bodyPr>
            <a:lstStyle/>
            <a:p>
              <a:r>
                <a:rPr lang="pt-BR" sz="4000" b="1" dirty="0">
                  <a:latin typeface="Aldhabi" panose="01000000000000000000" pitchFamily="2" charset="-78"/>
                  <a:cs typeface="Aldhabi" panose="01000000000000000000" pitchFamily="2" charset="-78"/>
                </a:rPr>
                <a:t>ARBORIZAÇÃO URBANA – TOLEDO/PR</a:t>
              </a:r>
              <a:endParaRPr lang="pt-BR" sz="4000" dirty="0"/>
            </a:p>
          </p:txBody>
        </p:sp>
      </p:grpSp>
      <p:pic>
        <p:nvPicPr>
          <p:cNvPr id="17" name="Imagem 16" descr="Interface gráfica do usuário&#10;&#10;Descrição gerada automaticamente com confiança média">
            <a:extLst>
              <a:ext uri="{FF2B5EF4-FFF2-40B4-BE49-F238E27FC236}">
                <a16:creationId xmlns:a16="http://schemas.microsoft.com/office/drawing/2014/main" id="{028E577D-5BED-941B-1E38-0465DD09AEDD}"/>
              </a:ext>
            </a:extLst>
          </p:cNvPr>
          <p:cNvPicPr>
            <a:picLocks noChangeAspect="1"/>
          </p:cNvPicPr>
          <p:nvPr/>
        </p:nvPicPr>
        <p:blipFill rotWithShape="1">
          <a:blip r:embed="rId4">
            <a:clrChange>
              <a:clrFrom>
                <a:srgbClr val="C0DA7B"/>
              </a:clrFrom>
              <a:clrTo>
                <a:srgbClr val="C0DA7B">
                  <a:alpha val="0"/>
                </a:srgbClr>
              </a:clrTo>
            </a:clrChange>
            <a:extLst>
              <a:ext uri="{28A0092B-C50C-407E-A947-70E740481C1C}">
                <a14:useLocalDpi xmlns:a14="http://schemas.microsoft.com/office/drawing/2010/main" val="0"/>
              </a:ext>
            </a:extLst>
          </a:blip>
          <a:srcRect l="19823" t="5569" r="19509" b="18935"/>
          <a:stretch/>
        </p:blipFill>
        <p:spPr>
          <a:xfrm>
            <a:off x="533401" y="94876"/>
            <a:ext cx="1351844" cy="1719279"/>
          </a:xfrm>
          <a:prstGeom prst="rect">
            <a:avLst/>
          </a:prstGeom>
        </p:spPr>
      </p:pic>
      <p:pic>
        <p:nvPicPr>
          <p:cNvPr id="21" name="Imagem 20" descr="Código QR&#10;&#10;Descrição gerada automaticamente com confiança média">
            <a:extLst>
              <a:ext uri="{FF2B5EF4-FFF2-40B4-BE49-F238E27FC236}">
                <a16:creationId xmlns:a16="http://schemas.microsoft.com/office/drawing/2014/main" id="{08608673-1D70-D792-AA1E-A5ACCD41D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4101" y="1332309"/>
            <a:ext cx="1869091" cy="436930"/>
          </a:xfrm>
          <a:prstGeom prst="rect">
            <a:avLst/>
          </a:prstGeom>
        </p:spPr>
      </p:pic>
      <p:pic>
        <p:nvPicPr>
          <p:cNvPr id="2050" name="Picture 2" descr="Secretaria do Meio Ambiente Toledo | Toledo PR">
            <a:extLst>
              <a:ext uri="{FF2B5EF4-FFF2-40B4-BE49-F238E27FC236}">
                <a16:creationId xmlns:a16="http://schemas.microsoft.com/office/drawing/2014/main" id="{2EF0D065-ABF6-E3BD-B71F-C34F03DDDE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74" t="6367" r="9525" b="11519"/>
          <a:stretch/>
        </p:blipFill>
        <p:spPr bwMode="auto">
          <a:xfrm>
            <a:off x="10313870" y="59803"/>
            <a:ext cx="1294311" cy="1222228"/>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43C20CDA-E8EC-2708-82BF-6817207917AF}"/>
              </a:ext>
            </a:extLst>
          </p:cNvPr>
          <p:cNvSpPr txBox="1"/>
          <p:nvPr/>
        </p:nvSpPr>
        <p:spPr>
          <a:xfrm>
            <a:off x="9944101" y="6463834"/>
            <a:ext cx="3079377" cy="400110"/>
          </a:xfrm>
          <a:prstGeom prst="rect">
            <a:avLst/>
          </a:prstGeom>
          <a:noFill/>
        </p:spPr>
        <p:txBody>
          <a:bodyPr wrap="square" rtlCol="0">
            <a:spAutoFit/>
          </a:bodyPr>
          <a:lstStyle/>
          <a:p>
            <a:pPr algn="ctr"/>
            <a:r>
              <a:rPr lang="pt-BR" sz="2000" b="1" dirty="0">
                <a:latin typeface="Aldhabi" panose="01000000000000000000" pitchFamily="2" charset="-78"/>
                <a:cs typeface="Aldhabi" panose="01000000000000000000" pitchFamily="2" charset="-78"/>
              </a:rPr>
              <a:t>Toledo - Paraná</a:t>
            </a:r>
          </a:p>
        </p:txBody>
      </p:sp>
    </p:spTree>
    <p:extLst>
      <p:ext uri="{BB962C8B-B14F-4D97-AF65-F5344CB8AC3E}">
        <p14:creationId xmlns:p14="http://schemas.microsoft.com/office/powerpoint/2010/main" val="2902091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4" name="CaixaDeTexto 3">
            <a:extLst>
              <a:ext uri="{FF2B5EF4-FFF2-40B4-BE49-F238E27FC236}">
                <a16:creationId xmlns:a16="http://schemas.microsoft.com/office/drawing/2014/main" id="{0EBAD9DF-A346-BE12-23EC-86918E55177A}"/>
              </a:ext>
            </a:extLst>
          </p:cNvPr>
          <p:cNvSpPr txBox="1"/>
          <p:nvPr/>
        </p:nvSpPr>
        <p:spPr>
          <a:xfrm>
            <a:off x="1757693" y="2184933"/>
            <a:ext cx="10106025" cy="1107996"/>
          </a:xfrm>
          <a:prstGeom prst="rect">
            <a:avLst/>
          </a:prstGeom>
          <a:noFill/>
        </p:spPr>
        <p:txBody>
          <a:bodyPr wrap="square" rtlCol="0">
            <a:spAutoFit/>
          </a:bodyPr>
          <a:lstStyle/>
          <a:p>
            <a:pPr marL="285750" indent="-285750" algn="just">
              <a:buFont typeface="Wingdings" panose="05000000000000000000" pitchFamily="2" charset="2"/>
              <a:buChar char="Ø"/>
            </a:pPr>
            <a:r>
              <a:rPr lang="pt-BR" sz="2400" b="1" i="1" dirty="0">
                <a:solidFill>
                  <a:srgbClr val="3D4459"/>
                </a:solidFill>
              </a:rPr>
              <a:t> </a:t>
            </a:r>
            <a:r>
              <a:rPr lang="pt-BR" sz="2100" b="1" i="1" dirty="0">
                <a:solidFill>
                  <a:srgbClr val="3D4459"/>
                </a:solidFill>
              </a:rPr>
              <a:t>Eliminação oportuna de ramos de uma planta, com vistas a compatibilizá-la com o espaço físico existente no entorno e deve ser feita com critério, de maneira a preservar, o quanto possível, seu formato original e natural;  </a:t>
            </a:r>
            <a:endParaRPr lang="pt-BR" sz="2600" b="1" i="1" dirty="0">
              <a:solidFill>
                <a:srgbClr val="3D4459"/>
              </a:solidFill>
            </a:endParaRPr>
          </a:p>
        </p:txBody>
      </p:sp>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2. PODAS</a:t>
            </a:r>
            <a:endParaRPr lang="pt-BR" sz="2600" b="1" cap="none" spc="0" dirty="0">
              <a:ln/>
              <a:solidFill>
                <a:schemeClr val="accent6"/>
              </a:solidFill>
              <a:effectLst/>
            </a:endParaRPr>
          </a:p>
        </p:txBody>
      </p:sp>
      <p:sp>
        <p:nvSpPr>
          <p:cNvPr id="11" name="Espaço Reservado para Conteúdo 2">
            <a:extLst>
              <a:ext uri="{FF2B5EF4-FFF2-40B4-BE49-F238E27FC236}">
                <a16:creationId xmlns:a16="http://schemas.microsoft.com/office/drawing/2014/main" id="{33E6F171-DD44-AD59-8E65-F83B043944DB}"/>
              </a:ext>
            </a:extLst>
          </p:cNvPr>
          <p:cNvSpPr txBox="1">
            <a:spLocks/>
          </p:cNvSpPr>
          <p:nvPr/>
        </p:nvSpPr>
        <p:spPr>
          <a:xfrm>
            <a:off x="1757693" y="3470386"/>
            <a:ext cx="4965895" cy="34622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Wingdings" panose="05000000000000000000" pitchFamily="2" charset="2"/>
              <a:buChar char="Ø"/>
            </a:pPr>
            <a:r>
              <a:rPr lang="pt-BR" sz="2400" b="1" i="1" dirty="0">
                <a:solidFill>
                  <a:srgbClr val="3D4459"/>
                </a:solidFill>
              </a:rPr>
              <a:t>As podas têm várias funções:</a:t>
            </a:r>
          </a:p>
          <a:p>
            <a:pPr marL="0" indent="0" algn="just">
              <a:buNone/>
            </a:pPr>
            <a:endParaRPr lang="pt-BR" sz="2400" b="1" i="1" dirty="0">
              <a:solidFill>
                <a:srgbClr val="3D4459"/>
              </a:solidFill>
            </a:endParaRPr>
          </a:p>
          <a:p>
            <a:pPr algn="just">
              <a:buFont typeface="Wingdings" panose="05000000000000000000" pitchFamily="2" charset="2"/>
              <a:buChar char="§"/>
            </a:pPr>
            <a:r>
              <a:rPr lang="pt-BR" sz="2400" b="1" i="1" dirty="0">
                <a:solidFill>
                  <a:srgbClr val="3D4459"/>
                </a:solidFill>
              </a:rPr>
              <a:t> Pode-se usá-las para fins estéticos;</a:t>
            </a:r>
          </a:p>
          <a:p>
            <a:pPr algn="just">
              <a:buFont typeface="Wingdings" panose="05000000000000000000" pitchFamily="2" charset="2"/>
              <a:buChar char="§"/>
            </a:pPr>
            <a:r>
              <a:rPr lang="pt-BR" sz="2400" b="1" i="1" dirty="0">
                <a:solidFill>
                  <a:srgbClr val="3D4459"/>
                </a:solidFill>
              </a:rPr>
              <a:t>Para estimular a produção  de ramos, flores, frutos ;</a:t>
            </a:r>
          </a:p>
          <a:p>
            <a:pPr algn="just">
              <a:buFont typeface="Wingdings" panose="05000000000000000000" pitchFamily="2" charset="2"/>
              <a:buChar char="§"/>
            </a:pPr>
            <a:r>
              <a:rPr lang="pt-BR" sz="2400" b="1" i="1" dirty="0">
                <a:solidFill>
                  <a:srgbClr val="3D4459"/>
                </a:solidFill>
              </a:rPr>
              <a:t>E também como medida de controle fitossanitário. </a:t>
            </a:r>
          </a:p>
        </p:txBody>
      </p:sp>
      <p:pic>
        <p:nvPicPr>
          <p:cNvPr id="12" name="Imagem 11">
            <a:extLst>
              <a:ext uri="{FF2B5EF4-FFF2-40B4-BE49-F238E27FC236}">
                <a16:creationId xmlns:a16="http://schemas.microsoft.com/office/drawing/2014/main" id="{9B3FC317-726B-6210-AC92-15BBCCCDD193}"/>
              </a:ext>
            </a:extLst>
          </p:cNvPr>
          <p:cNvPicPr>
            <a:picLocks noChangeAspect="1"/>
          </p:cNvPicPr>
          <p:nvPr/>
        </p:nvPicPr>
        <p:blipFill>
          <a:blip r:embed="rId5"/>
          <a:stretch>
            <a:fillRect/>
          </a:stretch>
        </p:blipFill>
        <p:spPr>
          <a:xfrm>
            <a:off x="8694057" y="2949897"/>
            <a:ext cx="3500657" cy="4375017"/>
          </a:xfrm>
          <a:prstGeom prst="rect">
            <a:avLst/>
          </a:prstGeom>
        </p:spPr>
      </p:pic>
    </p:spTree>
    <p:extLst>
      <p:ext uri="{BB962C8B-B14F-4D97-AF65-F5344CB8AC3E}">
        <p14:creationId xmlns:p14="http://schemas.microsoft.com/office/powerpoint/2010/main" val="126172928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4" name="CaixaDeTexto 3">
            <a:extLst>
              <a:ext uri="{FF2B5EF4-FFF2-40B4-BE49-F238E27FC236}">
                <a16:creationId xmlns:a16="http://schemas.microsoft.com/office/drawing/2014/main" id="{0EBAD9DF-A346-BE12-23EC-86918E55177A}"/>
              </a:ext>
            </a:extLst>
          </p:cNvPr>
          <p:cNvSpPr txBox="1"/>
          <p:nvPr/>
        </p:nvSpPr>
        <p:spPr>
          <a:xfrm>
            <a:off x="1771226" y="2304407"/>
            <a:ext cx="10106025" cy="461665"/>
          </a:xfrm>
          <a:prstGeom prst="rect">
            <a:avLst/>
          </a:prstGeom>
          <a:noFill/>
        </p:spPr>
        <p:txBody>
          <a:bodyPr wrap="square" rtlCol="0">
            <a:spAutoFit/>
          </a:bodyPr>
          <a:lstStyle/>
          <a:p>
            <a:pPr marL="342900" indent="-342900" algn="just">
              <a:buFont typeface="Wingdings" panose="05000000000000000000" pitchFamily="2" charset="2"/>
              <a:buChar char="Ø"/>
            </a:pPr>
            <a:r>
              <a:rPr lang="pt-BR" sz="2400" b="1" u="sng" dirty="0">
                <a:solidFill>
                  <a:schemeClr val="tx1">
                    <a:lumMod val="65000"/>
                    <a:lumOff val="35000"/>
                  </a:schemeClr>
                </a:solidFill>
              </a:rPr>
              <a:t> PODA DE FORMAÇÃO</a:t>
            </a:r>
            <a:r>
              <a:rPr lang="pt-BR" sz="2400" b="1" i="1" dirty="0">
                <a:solidFill>
                  <a:schemeClr val="tx1">
                    <a:lumMod val="65000"/>
                    <a:lumOff val="35000"/>
                  </a:schemeClr>
                </a:solidFill>
              </a:rPr>
              <a:t>:</a:t>
            </a:r>
            <a:endParaRPr lang="pt-BR" sz="2600" b="1" i="1" dirty="0">
              <a:solidFill>
                <a:srgbClr val="3D4459"/>
              </a:solidFill>
            </a:endParaRPr>
          </a:p>
        </p:txBody>
      </p:sp>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2. PODAS</a:t>
            </a:r>
            <a:endParaRPr lang="pt-BR" sz="2600" b="1" cap="none" spc="0" dirty="0">
              <a:ln/>
              <a:solidFill>
                <a:schemeClr val="accent6"/>
              </a:solidFill>
              <a:effectLst/>
            </a:endParaRPr>
          </a:p>
        </p:txBody>
      </p:sp>
      <p:sp>
        <p:nvSpPr>
          <p:cNvPr id="9" name="CaixaDeTexto 8">
            <a:extLst>
              <a:ext uri="{FF2B5EF4-FFF2-40B4-BE49-F238E27FC236}">
                <a16:creationId xmlns:a16="http://schemas.microsoft.com/office/drawing/2014/main" id="{B238B375-E459-32EB-3441-69CB51FD00E4}"/>
              </a:ext>
            </a:extLst>
          </p:cNvPr>
          <p:cNvSpPr txBox="1"/>
          <p:nvPr/>
        </p:nvSpPr>
        <p:spPr>
          <a:xfrm>
            <a:off x="1042987" y="3216730"/>
            <a:ext cx="10106025" cy="430887"/>
          </a:xfrm>
          <a:prstGeom prst="rect">
            <a:avLst/>
          </a:prstGeom>
          <a:noFill/>
        </p:spPr>
        <p:txBody>
          <a:bodyPr wrap="square" rtlCol="0">
            <a:spAutoFit/>
          </a:bodyPr>
          <a:lstStyle/>
          <a:p>
            <a:pPr marL="342900" indent="-342900" algn="just">
              <a:buFont typeface="Wingdings" panose="05000000000000000000" pitchFamily="2" charset="2"/>
              <a:buChar char="§"/>
            </a:pPr>
            <a:r>
              <a:rPr lang="pt-BR" sz="2100" b="1" i="1" dirty="0">
                <a:solidFill>
                  <a:schemeClr val="tx1">
                    <a:lumMod val="65000"/>
                    <a:lumOff val="35000"/>
                  </a:schemeClr>
                </a:solidFill>
              </a:rPr>
              <a:t>Executa-se ainda no viveiro, nas mudas;</a:t>
            </a:r>
            <a:endParaRPr lang="pt-BR" sz="2100" b="1" i="1" dirty="0">
              <a:solidFill>
                <a:srgbClr val="3D4459"/>
              </a:solidFill>
            </a:endParaRPr>
          </a:p>
        </p:txBody>
      </p:sp>
      <p:sp>
        <p:nvSpPr>
          <p:cNvPr id="10" name="CaixaDeTexto 9">
            <a:extLst>
              <a:ext uri="{FF2B5EF4-FFF2-40B4-BE49-F238E27FC236}">
                <a16:creationId xmlns:a16="http://schemas.microsoft.com/office/drawing/2014/main" id="{D1AB1B11-2B8E-82F6-63F4-C25282E5305E}"/>
              </a:ext>
            </a:extLst>
          </p:cNvPr>
          <p:cNvSpPr txBox="1"/>
          <p:nvPr/>
        </p:nvSpPr>
        <p:spPr>
          <a:xfrm>
            <a:off x="1008799" y="3991327"/>
            <a:ext cx="6691884" cy="1061829"/>
          </a:xfrm>
          <a:prstGeom prst="rect">
            <a:avLst/>
          </a:prstGeom>
          <a:noFill/>
        </p:spPr>
        <p:txBody>
          <a:bodyPr wrap="square" rtlCol="0">
            <a:spAutoFit/>
          </a:bodyPr>
          <a:lstStyle/>
          <a:p>
            <a:pPr marL="342900" indent="-342900" algn="just">
              <a:buFont typeface="Wingdings" panose="05000000000000000000" pitchFamily="2" charset="2"/>
              <a:buChar char="§"/>
            </a:pPr>
            <a:r>
              <a:rPr lang="pt-BR" sz="2100" b="1" i="1" dirty="0">
                <a:solidFill>
                  <a:schemeClr val="tx1">
                    <a:lumMod val="65000"/>
                    <a:lumOff val="35000"/>
                  </a:schemeClr>
                </a:solidFill>
              </a:rPr>
              <a:t>Objetiva direcionar o desenvolvimento da copa para compatibilizar a futura árvore com os espaços urbanos ou para promover sua conformação estética.</a:t>
            </a:r>
            <a:endParaRPr lang="pt-BR" sz="2100" b="1" i="1" dirty="0">
              <a:solidFill>
                <a:srgbClr val="3D4459"/>
              </a:solidFill>
            </a:endParaRPr>
          </a:p>
        </p:txBody>
      </p:sp>
      <p:grpSp>
        <p:nvGrpSpPr>
          <p:cNvPr id="14" name="Agrupar 13">
            <a:extLst>
              <a:ext uri="{FF2B5EF4-FFF2-40B4-BE49-F238E27FC236}">
                <a16:creationId xmlns:a16="http://schemas.microsoft.com/office/drawing/2014/main" id="{95033D51-FE12-299E-21DD-95EAEB794C44}"/>
              </a:ext>
            </a:extLst>
          </p:cNvPr>
          <p:cNvGrpSpPr/>
          <p:nvPr/>
        </p:nvGrpSpPr>
        <p:grpSpPr>
          <a:xfrm>
            <a:off x="7700683" y="2201223"/>
            <a:ext cx="4825905" cy="4757479"/>
            <a:chOff x="7812524" y="2206902"/>
            <a:chExt cx="4825905" cy="4757479"/>
          </a:xfrm>
        </p:grpSpPr>
        <p:grpSp>
          <p:nvGrpSpPr>
            <p:cNvPr id="11" name="Agrupar 10">
              <a:extLst>
                <a:ext uri="{FF2B5EF4-FFF2-40B4-BE49-F238E27FC236}">
                  <a16:creationId xmlns:a16="http://schemas.microsoft.com/office/drawing/2014/main" id="{8342AE79-CCC8-8150-5FF1-C70A94B4CB5C}"/>
                </a:ext>
              </a:extLst>
            </p:cNvPr>
            <p:cNvGrpSpPr/>
            <p:nvPr/>
          </p:nvGrpSpPr>
          <p:grpSpPr>
            <a:xfrm>
              <a:off x="9211308" y="2206902"/>
              <a:ext cx="3427121" cy="3126981"/>
              <a:chOff x="9177455" y="3352972"/>
              <a:chExt cx="5303534" cy="4342397"/>
            </a:xfrm>
          </p:grpSpPr>
          <p:pic>
            <p:nvPicPr>
              <p:cNvPr id="15" name="Imagem 14">
                <a:extLst>
                  <a:ext uri="{FF2B5EF4-FFF2-40B4-BE49-F238E27FC236}">
                    <a16:creationId xmlns:a16="http://schemas.microsoft.com/office/drawing/2014/main" id="{6C411B69-228A-03BC-539E-6A97F78249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889607" y="3352972"/>
                <a:ext cx="4159210" cy="3621314"/>
              </a:xfrm>
              <a:prstGeom prst="rect">
                <a:avLst/>
              </a:prstGeom>
            </p:spPr>
          </p:pic>
          <p:sp>
            <p:nvSpPr>
              <p:cNvPr id="16" name="CaixaDeTexto 15">
                <a:extLst>
                  <a:ext uri="{FF2B5EF4-FFF2-40B4-BE49-F238E27FC236}">
                    <a16:creationId xmlns:a16="http://schemas.microsoft.com/office/drawing/2014/main" id="{7AD9DD69-0E88-2257-EDE6-2FC7B09F35DC}"/>
                  </a:ext>
                </a:extLst>
              </p:cNvPr>
              <p:cNvSpPr txBox="1"/>
              <p:nvPr/>
            </p:nvSpPr>
            <p:spPr>
              <a:xfrm>
                <a:off x="9177455" y="6883300"/>
                <a:ext cx="5303534" cy="812069"/>
              </a:xfrm>
              <a:prstGeom prst="rect">
                <a:avLst/>
              </a:prstGeom>
              <a:noFill/>
            </p:spPr>
            <p:txBody>
              <a:bodyPr wrap="square" rtlCol="0">
                <a:spAutoFit/>
              </a:bodyPr>
              <a:lstStyle/>
              <a:p>
                <a:pPr algn="ctr"/>
                <a:r>
                  <a:rPr lang="pt-BR" sz="1600" i="1" dirty="0"/>
                  <a:t>Padrão de muda no viveiro</a:t>
                </a:r>
              </a:p>
              <a:p>
                <a:pPr algn="ctr"/>
                <a:endParaRPr lang="pt-BR" sz="1600" dirty="0"/>
              </a:p>
            </p:txBody>
          </p:sp>
        </p:grpSp>
        <p:pic>
          <p:nvPicPr>
            <p:cNvPr id="13" name="Imagem 12">
              <a:extLst>
                <a:ext uri="{FF2B5EF4-FFF2-40B4-BE49-F238E27FC236}">
                  <a16:creationId xmlns:a16="http://schemas.microsoft.com/office/drawing/2014/main" id="{7F60D91D-D36C-2FDE-DD10-B95007475735}"/>
                </a:ext>
              </a:extLst>
            </p:cNvPr>
            <p:cNvPicPr>
              <a:picLocks noChangeAspect="1"/>
            </p:cNvPicPr>
            <p:nvPr/>
          </p:nvPicPr>
          <p:blipFill rotWithShape="1">
            <a:blip r:embed="rId6">
              <a:clrChange>
                <a:clrFrom>
                  <a:srgbClr val="FEFEFE"/>
                </a:clrFrom>
                <a:clrTo>
                  <a:srgbClr val="FEFEFE">
                    <a:alpha val="0"/>
                  </a:srgbClr>
                </a:clrTo>
              </a:clrChange>
            </a:blip>
            <a:srcRect t="7038" b="11126"/>
            <a:stretch/>
          </p:blipFill>
          <p:spPr>
            <a:xfrm>
              <a:off x="7812524" y="4150054"/>
              <a:ext cx="1786924" cy="2814327"/>
            </a:xfrm>
            <a:prstGeom prst="rect">
              <a:avLst/>
            </a:prstGeom>
          </p:spPr>
        </p:pic>
      </p:grpSp>
      <p:sp>
        <p:nvSpPr>
          <p:cNvPr id="17" name="CaixaDeTexto 16">
            <a:extLst>
              <a:ext uri="{FF2B5EF4-FFF2-40B4-BE49-F238E27FC236}">
                <a16:creationId xmlns:a16="http://schemas.microsoft.com/office/drawing/2014/main" id="{43DBC3B6-0264-DAD0-AADD-705E7361E4BA}"/>
              </a:ext>
            </a:extLst>
          </p:cNvPr>
          <p:cNvSpPr txBox="1"/>
          <p:nvPr/>
        </p:nvSpPr>
        <p:spPr>
          <a:xfrm>
            <a:off x="9453978" y="5902837"/>
            <a:ext cx="2724151" cy="830997"/>
          </a:xfrm>
          <a:prstGeom prst="rect">
            <a:avLst/>
          </a:prstGeom>
          <a:noFill/>
        </p:spPr>
        <p:txBody>
          <a:bodyPr wrap="square" rtlCol="0">
            <a:spAutoFit/>
          </a:bodyPr>
          <a:lstStyle/>
          <a:p>
            <a:pPr algn="just"/>
            <a:r>
              <a:rPr lang="pt-BR" sz="1600" i="1" dirty="0"/>
              <a:t>Garante condições ideais de arquitetura, fitossanidade e vigor para a muda juvenil.</a:t>
            </a:r>
            <a:endParaRPr lang="pt-BR" sz="1600" dirty="0"/>
          </a:p>
        </p:txBody>
      </p:sp>
    </p:spTree>
    <p:extLst>
      <p:ext uri="{BB962C8B-B14F-4D97-AF65-F5344CB8AC3E}">
        <p14:creationId xmlns:p14="http://schemas.microsoft.com/office/powerpoint/2010/main" val="2934525749"/>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4" name="CaixaDeTexto 3">
            <a:extLst>
              <a:ext uri="{FF2B5EF4-FFF2-40B4-BE49-F238E27FC236}">
                <a16:creationId xmlns:a16="http://schemas.microsoft.com/office/drawing/2014/main" id="{0EBAD9DF-A346-BE12-23EC-86918E55177A}"/>
              </a:ext>
            </a:extLst>
          </p:cNvPr>
          <p:cNvSpPr txBox="1"/>
          <p:nvPr/>
        </p:nvSpPr>
        <p:spPr>
          <a:xfrm>
            <a:off x="1771226" y="2447843"/>
            <a:ext cx="10106025" cy="461665"/>
          </a:xfrm>
          <a:prstGeom prst="rect">
            <a:avLst/>
          </a:prstGeom>
          <a:noFill/>
        </p:spPr>
        <p:txBody>
          <a:bodyPr wrap="square" rtlCol="0">
            <a:spAutoFit/>
          </a:bodyPr>
          <a:lstStyle/>
          <a:p>
            <a:pPr marL="342900" indent="-342900" algn="just">
              <a:buFont typeface="Wingdings" panose="05000000000000000000" pitchFamily="2" charset="2"/>
              <a:buChar char="Ø"/>
            </a:pPr>
            <a:r>
              <a:rPr lang="pt-BR" sz="2400" b="1" u="sng" dirty="0">
                <a:solidFill>
                  <a:schemeClr val="tx1">
                    <a:lumMod val="65000"/>
                    <a:lumOff val="35000"/>
                  </a:schemeClr>
                </a:solidFill>
              </a:rPr>
              <a:t>PODA DE CONDUÇÃO </a:t>
            </a:r>
            <a:r>
              <a:rPr lang="pt-BR" sz="2400" b="1" i="1" dirty="0">
                <a:solidFill>
                  <a:schemeClr val="tx1">
                    <a:lumMod val="65000"/>
                    <a:lumOff val="35000"/>
                  </a:schemeClr>
                </a:solidFill>
              </a:rPr>
              <a:t>:</a:t>
            </a:r>
            <a:endParaRPr lang="pt-BR" sz="2600" b="1" i="1" dirty="0">
              <a:solidFill>
                <a:srgbClr val="3D4459"/>
              </a:solidFill>
            </a:endParaRPr>
          </a:p>
        </p:txBody>
      </p:sp>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2. PODAS</a:t>
            </a:r>
            <a:endParaRPr lang="pt-BR" sz="2600" b="1" cap="none" spc="0" dirty="0">
              <a:ln/>
              <a:solidFill>
                <a:schemeClr val="accent6"/>
              </a:solidFill>
              <a:effectLst/>
            </a:endParaRPr>
          </a:p>
        </p:txBody>
      </p:sp>
      <p:sp>
        <p:nvSpPr>
          <p:cNvPr id="10" name="CaixaDeTexto 9">
            <a:extLst>
              <a:ext uri="{FF2B5EF4-FFF2-40B4-BE49-F238E27FC236}">
                <a16:creationId xmlns:a16="http://schemas.microsoft.com/office/drawing/2014/main" id="{D1AB1B11-2B8E-82F6-63F4-C25282E5305E}"/>
              </a:ext>
            </a:extLst>
          </p:cNvPr>
          <p:cNvSpPr txBox="1"/>
          <p:nvPr/>
        </p:nvSpPr>
        <p:spPr>
          <a:xfrm>
            <a:off x="810790" y="2934472"/>
            <a:ext cx="9534592" cy="1061829"/>
          </a:xfrm>
          <a:prstGeom prst="rect">
            <a:avLst/>
          </a:prstGeom>
          <a:noFill/>
        </p:spPr>
        <p:txBody>
          <a:bodyPr wrap="square" rtlCol="0">
            <a:spAutoFit/>
          </a:bodyPr>
          <a:lstStyle/>
          <a:p>
            <a:pPr marL="342900" indent="-342900" algn="just">
              <a:buFont typeface="Wingdings" panose="05000000000000000000" pitchFamily="2" charset="2"/>
              <a:buChar char="§"/>
            </a:pPr>
            <a:r>
              <a:rPr lang="pt-BR" sz="2100" b="1" i="1" dirty="0">
                <a:solidFill>
                  <a:schemeClr val="tx1">
                    <a:lumMod val="65000"/>
                    <a:lumOff val="35000"/>
                  </a:schemeClr>
                </a:solidFill>
              </a:rPr>
              <a:t>Objetiva conduzir a planta em seu eixo de crescimento, retirando-se dela ramos indesejáveis e ramificações baixas, direcionando o desenvolvimento da copa para os espaços disponíveis; </a:t>
            </a:r>
          </a:p>
        </p:txBody>
      </p:sp>
      <p:pic>
        <p:nvPicPr>
          <p:cNvPr id="15" name="Imagem 14">
            <a:extLst>
              <a:ext uri="{FF2B5EF4-FFF2-40B4-BE49-F238E27FC236}">
                <a16:creationId xmlns:a16="http://schemas.microsoft.com/office/drawing/2014/main" id="{7C978BAA-9230-B082-03B3-6AEA944878FF}"/>
              </a:ext>
            </a:extLst>
          </p:cNvPr>
          <p:cNvPicPr>
            <a:picLocks noChangeAspect="1"/>
          </p:cNvPicPr>
          <p:nvPr/>
        </p:nvPicPr>
        <p:blipFill>
          <a:blip r:embed="rId4"/>
          <a:stretch>
            <a:fillRect/>
          </a:stretch>
        </p:blipFill>
        <p:spPr>
          <a:xfrm>
            <a:off x="2450599" y="3996301"/>
            <a:ext cx="7290802" cy="2501860"/>
          </a:xfrm>
          <a:prstGeom prst="rect">
            <a:avLst/>
          </a:prstGeom>
        </p:spPr>
      </p:pic>
    </p:spTree>
    <p:extLst>
      <p:ext uri="{BB962C8B-B14F-4D97-AF65-F5344CB8AC3E}">
        <p14:creationId xmlns:p14="http://schemas.microsoft.com/office/powerpoint/2010/main" val="3477182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4" name="CaixaDeTexto 3">
            <a:extLst>
              <a:ext uri="{FF2B5EF4-FFF2-40B4-BE49-F238E27FC236}">
                <a16:creationId xmlns:a16="http://schemas.microsoft.com/office/drawing/2014/main" id="{0EBAD9DF-A346-BE12-23EC-86918E55177A}"/>
              </a:ext>
            </a:extLst>
          </p:cNvPr>
          <p:cNvSpPr txBox="1"/>
          <p:nvPr/>
        </p:nvSpPr>
        <p:spPr>
          <a:xfrm>
            <a:off x="1771226" y="2447843"/>
            <a:ext cx="10106025" cy="461665"/>
          </a:xfrm>
          <a:prstGeom prst="rect">
            <a:avLst/>
          </a:prstGeom>
          <a:noFill/>
        </p:spPr>
        <p:txBody>
          <a:bodyPr wrap="square" rtlCol="0">
            <a:spAutoFit/>
          </a:bodyPr>
          <a:lstStyle/>
          <a:p>
            <a:pPr marL="342900" indent="-342900" algn="just">
              <a:buFont typeface="Wingdings" panose="05000000000000000000" pitchFamily="2" charset="2"/>
              <a:buChar char="Ø"/>
            </a:pPr>
            <a:r>
              <a:rPr lang="pt-BR" sz="2400" b="1" u="sng" dirty="0">
                <a:solidFill>
                  <a:schemeClr val="tx1">
                    <a:lumMod val="65000"/>
                    <a:lumOff val="35000"/>
                  </a:schemeClr>
                </a:solidFill>
              </a:rPr>
              <a:t>PODA DE CORREÇÃO</a:t>
            </a:r>
            <a:r>
              <a:rPr lang="pt-BR" sz="2400" b="1" i="1" dirty="0">
                <a:solidFill>
                  <a:schemeClr val="tx1">
                    <a:lumMod val="65000"/>
                    <a:lumOff val="35000"/>
                  </a:schemeClr>
                </a:solidFill>
              </a:rPr>
              <a:t>:</a:t>
            </a:r>
            <a:endParaRPr lang="pt-BR" sz="2600" b="1" i="1" dirty="0">
              <a:solidFill>
                <a:srgbClr val="3D4459"/>
              </a:solidFill>
            </a:endParaRPr>
          </a:p>
        </p:txBody>
      </p:sp>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2. PODAS</a:t>
            </a:r>
            <a:endParaRPr lang="pt-BR" sz="2600" b="1" cap="none" spc="0" dirty="0">
              <a:ln/>
              <a:solidFill>
                <a:schemeClr val="accent6"/>
              </a:solidFill>
              <a:effectLst/>
            </a:endParaRPr>
          </a:p>
        </p:txBody>
      </p:sp>
      <p:sp>
        <p:nvSpPr>
          <p:cNvPr id="9" name="CaixaDeTexto 8">
            <a:extLst>
              <a:ext uri="{FF2B5EF4-FFF2-40B4-BE49-F238E27FC236}">
                <a16:creationId xmlns:a16="http://schemas.microsoft.com/office/drawing/2014/main" id="{DEDF79FD-3FA8-2EB3-869B-9E86FDDFAD83}"/>
              </a:ext>
            </a:extLst>
          </p:cNvPr>
          <p:cNvSpPr txBox="1"/>
          <p:nvPr/>
        </p:nvSpPr>
        <p:spPr>
          <a:xfrm>
            <a:off x="1502285" y="3284856"/>
            <a:ext cx="7193480" cy="1708160"/>
          </a:xfrm>
          <a:prstGeom prst="rect">
            <a:avLst/>
          </a:prstGeom>
          <a:noFill/>
        </p:spPr>
        <p:txBody>
          <a:bodyPr wrap="square" rtlCol="0">
            <a:spAutoFit/>
          </a:bodyPr>
          <a:lstStyle/>
          <a:p>
            <a:pPr marL="342900" indent="-342900" algn="just">
              <a:buFont typeface="Wingdings" panose="05000000000000000000" pitchFamily="2" charset="2"/>
              <a:buChar char="§"/>
            </a:pPr>
            <a:r>
              <a:rPr lang="pt-BR" sz="2100" b="1" i="1" dirty="0">
                <a:solidFill>
                  <a:schemeClr val="tx1">
                    <a:lumMod val="65000"/>
                    <a:lumOff val="35000"/>
                  </a:schemeClr>
                </a:solidFill>
              </a:rPr>
              <a:t>Visa eliminar problemas estruturais, removendo partes da árvore em desarmonia ou que comprometam a estabilidade do indivíduo, como ramos cruzados, codominantes (com dimensões semelhantes e na posição do caule originário) e aqueles com bifurcação em V;</a:t>
            </a:r>
            <a:endParaRPr lang="pt-BR" sz="2100" b="1" i="1" dirty="0">
              <a:solidFill>
                <a:srgbClr val="3D4459"/>
              </a:solidFill>
            </a:endParaRPr>
          </a:p>
        </p:txBody>
      </p:sp>
      <p:sp>
        <p:nvSpPr>
          <p:cNvPr id="10" name="CaixaDeTexto 9">
            <a:extLst>
              <a:ext uri="{FF2B5EF4-FFF2-40B4-BE49-F238E27FC236}">
                <a16:creationId xmlns:a16="http://schemas.microsoft.com/office/drawing/2014/main" id="{0B2AD40C-E56B-E2FA-6964-596ACF80B256}"/>
              </a:ext>
            </a:extLst>
          </p:cNvPr>
          <p:cNvSpPr txBox="1"/>
          <p:nvPr/>
        </p:nvSpPr>
        <p:spPr>
          <a:xfrm>
            <a:off x="1502285" y="5443601"/>
            <a:ext cx="7130727" cy="415498"/>
          </a:xfrm>
          <a:prstGeom prst="rect">
            <a:avLst/>
          </a:prstGeom>
          <a:noFill/>
        </p:spPr>
        <p:txBody>
          <a:bodyPr wrap="square" rtlCol="0">
            <a:spAutoFit/>
          </a:bodyPr>
          <a:lstStyle/>
          <a:p>
            <a:pPr marL="342900" indent="-342900" algn="just">
              <a:buFont typeface="Arial" panose="020B0604020202020204" pitchFamily="34" charset="0"/>
              <a:buChar char="•"/>
            </a:pPr>
            <a:r>
              <a:rPr lang="pt-BR" sz="2100" b="1" i="1" dirty="0">
                <a:solidFill>
                  <a:schemeClr val="tx1">
                    <a:lumMod val="65000"/>
                    <a:lumOff val="35000"/>
                  </a:schemeClr>
                </a:solidFill>
              </a:rPr>
              <a:t>Também é realizada com o objetivo de equilibrar a copa.</a:t>
            </a:r>
            <a:endParaRPr lang="pt-BR" sz="2100" b="1" i="1" dirty="0">
              <a:solidFill>
                <a:srgbClr val="3D4459"/>
              </a:solidFill>
            </a:endParaRPr>
          </a:p>
        </p:txBody>
      </p:sp>
      <p:grpSp>
        <p:nvGrpSpPr>
          <p:cNvPr id="13" name="Agrupar 12">
            <a:extLst>
              <a:ext uri="{FF2B5EF4-FFF2-40B4-BE49-F238E27FC236}">
                <a16:creationId xmlns:a16="http://schemas.microsoft.com/office/drawing/2014/main" id="{8B9D01A9-FECE-81E2-FD76-E1EFA00A853D}"/>
              </a:ext>
            </a:extLst>
          </p:cNvPr>
          <p:cNvGrpSpPr/>
          <p:nvPr/>
        </p:nvGrpSpPr>
        <p:grpSpPr>
          <a:xfrm>
            <a:off x="9572217" y="2519285"/>
            <a:ext cx="1911571" cy="4200630"/>
            <a:chOff x="9572217" y="2519285"/>
            <a:chExt cx="1911571" cy="4200630"/>
          </a:xfrm>
        </p:grpSpPr>
        <p:pic>
          <p:nvPicPr>
            <p:cNvPr id="11" name="Imagem 10">
              <a:extLst>
                <a:ext uri="{FF2B5EF4-FFF2-40B4-BE49-F238E27FC236}">
                  <a16:creationId xmlns:a16="http://schemas.microsoft.com/office/drawing/2014/main" id="{16EEFB72-0805-B974-79A1-C0417E38D68F}"/>
                </a:ext>
              </a:extLst>
            </p:cNvPr>
            <p:cNvPicPr>
              <a:picLocks noChangeAspect="1"/>
            </p:cNvPicPr>
            <p:nvPr/>
          </p:nvPicPr>
          <p:blipFill>
            <a:blip r:embed="rId4"/>
            <a:stretch>
              <a:fillRect/>
            </a:stretch>
          </p:blipFill>
          <p:spPr>
            <a:xfrm>
              <a:off x="9572218" y="2519285"/>
              <a:ext cx="1911570" cy="2043189"/>
            </a:xfrm>
            <a:prstGeom prst="rect">
              <a:avLst/>
            </a:prstGeom>
            <a:ln>
              <a:noFill/>
            </a:ln>
            <a:effectLst>
              <a:outerShdw blurRad="50800" dist="38100" dir="5400000" algn="t" rotWithShape="0">
                <a:prstClr val="black">
                  <a:alpha val="40000"/>
                </a:prstClr>
              </a:outerShdw>
            </a:effectLst>
          </p:spPr>
        </p:pic>
        <p:pic>
          <p:nvPicPr>
            <p:cNvPr id="12" name="Imagem 11">
              <a:extLst>
                <a:ext uri="{FF2B5EF4-FFF2-40B4-BE49-F238E27FC236}">
                  <a16:creationId xmlns:a16="http://schemas.microsoft.com/office/drawing/2014/main" id="{082ADDB5-7CFB-0A1E-2A65-69A344CB0053}"/>
                </a:ext>
              </a:extLst>
            </p:cNvPr>
            <p:cNvPicPr>
              <a:picLocks noChangeAspect="1"/>
            </p:cNvPicPr>
            <p:nvPr/>
          </p:nvPicPr>
          <p:blipFill>
            <a:blip r:embed="rId5"/>
            <a:stretch>
              <a:fillRect/>
            </a:stretch>
          </p:blipFill>
          <p:spPr>
            <a:xfrm>
              <a:off x="9572217" y="4778188"/>
              <a:ext cx="1911571" cy="1941727"/>
            </a:xfrm>
            <a:prstGeom prst="rect">
              <a:avLst/>
            </a:prstGeom>
            <a:ln>
              <a:noFill/>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7255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4" name="CaixaDeTexto 3">
            <a:extLst>
              <a:ext uri="{FF2B5EF4-FFF2-40B4-BE49-F238E27FC236}">
                <a16:creationId xmlns:a16="http://schemas.microsoft.com/office/drawing/2014/main" id="{0EBAD9DF-A346-BE12-23EC-86918E55177A}"/>
              </a:ext>
            </a:extLst>
          </p:cNvPr>
          <p:cNvSpPr txBox="1"/>
          <p:nvPr/>
        </p:nvSpPr>
        <p:spPr>
          <a:xfrm>
            <a:off x="1771226" y="2447843"/>
            <a:ext cx="10106025" cy="461665"/>
          </a:xfrm>
          <a:prstGeom prst="rect">
            <a:avLst/>
          </a:prstGeom>
          <a:noFill/>
        </p:spPr>
        <p:txBody>
          <a:bodyPr wrap="square" rtlCol="0">
            <a:spAutoFit/>
          </a:bodyPr>
          <a:lstStyle/>
          <a:p>
            <a:pPr marL="342900" indent="-342900" algn="just">
              <a:buFont typeface="Wingdings" panose="05000000000000000000" pitchFamily="2" charset="2"/>
              <a:buChar char="Ø"/>
            </a:pPr>
            <a:r>
              <a:rPr lang="pt-BR" sz="2400" b="1" u="sng" dirty="0">
                <a:solidFill>
                  <a:schemeClr val="tx1">
                    <a:lumMod val="65000"/>
                    <a:lumOff val="35000"/>
                  </a:schemeClr>
                </a:solidFill>
              </a:rPr>
              <a:t>PODA DE ADEQUAÇÃO</a:t>
            </a:r>
            <a:r>
              <a:rPr lang="pt-BR" sz="2400" b="1" i="1" dirty="0">
                <a:solidFill>
                  <a:schemeClr val="tx1">
                    <a:lumMod val="65000"/>
                    <a:lumOff val="35000"/>
                  </a:schemeClr>
                </a:solidFill>
              </a:rPr>
              <a:t>:</a:t>
            </a:r>
            <a:endParaRPr lang="pt-BR" sz="2600" b="1" i="1" dirty="0">
              <a:solidFill>
                <a:srgbClr val="3D4459"/>
              </a:solidFill>
            </a:endParaRPr>
          </a:p>
        </p:txBody>
      </p:sp>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2. PODAS</a:t>
            </a:r>
            <a:endParaRPr lang="pt-BR" sz="2600" b="1" cap="none" spc="0" dirty="0">
              <a:ln/>
              <a:solidFill>
                <a:schemeClr val="accent6"/>
              </a:solidFill>
              <a:effectLst/>
            </a:endParaRPr>
          </a:p>
        </p:txBody>
      </p:sp>
      <p:sp>
        <p:nvSpPr>
          <p:cNvPr id="9" name="CaixaDeTexto 8">
            <a:extLst>
              <a:ext uri="{FF2B5EF4-FFF2-40B4-BE49-F238E27FC236}">
                <a16:creationId xmlns:a16="http://schemas.microsoft.com/office/drawing/2014/main" id="{DEDF79FD-3FA8-2EB3-869B-9E86FDDFAD83}"/>
              </a:ext>
            </a:extLst>
          </p:cNvPr>
          <p:cNvSpPr txBox="1"/>
          <p:nvPr/>
        </p:nvSpPr>
        <p:spPr>
          <a:xfrm>
            <a:off x="955435" y="3284856"/>
            <a:ext cx="7507247" cy="1384995"/>
          </a:xfrm>
          <a:prstGeom prst="rect">
            <a:avLst/>
          </a:prstGeom>
          <a:noFill/>
        </p:spPr>
        <p:txBody>
          <a:bodyPr wrap="square" rtlCol="0">
            <a:spAutoFit/>
          </a:bodyPr>
          <a:lstStyle/>
          <a:p>
            <a:pPr marL="342900" indent="-342900" algn="just">
              <a:buFont typeface="Wingdings" panose="05000000000000000000" pitchFamily="2" charset="2"/>
              <a:buChar char="§"/>
            </a:pPr>
            <a:r>
              <a:rPr lang="pt-BR" sz="2100" b="1" i="1" dirty="0">
                <a:solidFill>
                  <a:schemeClr val="tx1">
                    <a:lumMod val="65000"/>
                    <a:lumOff val="35000"/>
                  </a:schemeClr>
                </a:solidFill>
              </a:rPr>
              <a:t>Empregada para solucionar ou amenizar conflitos entre equipamentos urbanos e a arborização, como por exemplo, rede de fiação aérea, sinalização de trânsito e iluminação pública;</a:t>
            </a:r>
            <a:endParaRPr lang="pt-BR" sz="2100" b="1" i="1" dirty="0">
              <a:solidFill>
                <a:srgbClr val="3D4459"/>
              </a:solidFill>
            </a:endParaRPr>
          </a:p>
        </p:txBody>
      </p:sp>
      <p:sp>
        <p:nvSpPr>
          <p:cNvPr id="10" name="CaixaDeTexto 9">
            <a:extLst>
              <a:ext uri="{FF2B5EF4-FFF2-40B4-BE49-F238E27FC236}">
                <a16:creationId xmlns:a16="http://schemas.microsoft.com/office/drawing/2014/main" id="{0B2AD40C-E56B-E2FA-6964-596ACF80B256}"/>
              </a:ext>
            </a:extLst>
          </p:cNvPr>
          <p:cNvSpPr txBox="1"/>
          <p:nvPr/>
        </p:nvSpPr>
        <p:spPr>
          <a:xfrm>
            <a:off x="955435" y="4950543"/>
            <a:ext cx="7507247" cy="1061829"/>
          </a:xfrm>
          <a:prstGeom prst="rect">
            <a:avLst/>
          </a:prstGeom>
          <a:noFill/>
        </p:spPr>
        <p:txBody>
          <a:bodyPr wrap="square" rtlCol="0">
            <a:spAutoFit/>
          </a:bodyPr>
          <a:lstStyle/>
          <a:p>
            <a:pPr marL="342900" indent="-342900" algn="just">
              <a:buFont typeface="Wingdings" panose="05000000000000000000" pitchFamily="2" charset="2"/>
              <a:buChar char="§"/>
            </a:pPr>
            <a:r>
              <a:rPr lang="pt-BR" sz="2100" b="1" i="1" dirty="0">
                <a:solidFill>
                  <a:schemeClr val="tx1">
                    <a:lumMod val="65000"/>
                    <a:lumOff val="35000"/>
                  </a:schemeClr>
                </a:solidFill>
              </a:rPr>
              <a:t>Utilizada para remover ramos que crescem em direção a áreas edificadas, causando danos ao patrimônio público ou particular;</a:t>
            </a:r>
            <a:endParaRPr lang="pt-BR" sz="2100" b="1" i="1" dirty="0">
              <a:solidFill>
                <a:srgbClr val="3D4459"/>
              </a:solidFill>
            </a:endParaRPr>
          </a:p>
        </p:txBody>
      </p:sp>
      <p:pic>
        <p:nvPicPr>
          <p:cNvPr id="13" name="Imagem 12" descr="Casa de árvore&#10;&#10;Descrição gerada automaticamente com confiança média">
            <a:extLst>
              <a:ext uri="{FF2B5EF4-FFF2-40B4-BE49-F238E27FC236}">
                <a16:creationId xmlns:a16="http://schemas.microsoft.com/office/drawing/2014/main" id="{E01F3B95-A7A3-499B-A9A5-C42EB9C50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672" y="1320309"/>
            <a:ext cx="2570329" cy="5576307"/>
          </a:xfrm>
          <a:prstGeom prst="rect">
            <a:avLst/>
          </a:prstGeom>
        </p:spPr>
      </p:pic>
    </p:spTree>
    <p:extLst>
      <p:ext uri="{BB962C8B-B14F-4D97-AF65-F5344CB8AC3E}">
        <p14:creationId xmlns:p14="http://schemas.microsoft.com/office/powerpoint/2010/main" val="1831260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4" name="CaixaDeTexto 3">
            <a:extLst>
              <a:ext uri="{FF2B5EF4-FFF2-40B4-BE49-F238E27FC236}">
                <a16:creationId xmlns:a16="http://schemas.microsoft.com/office/drawing/2014/main" id="{0EBAD9DF-A346-BE12-23EC-86918E55177A}"/>
              </a:ext>
            </a:extLst>
          </p:cNvPr>
          <p:cNvSpPr txBox="1"/>
          <p:nvPr/>
        </p:nvSpPr>
        <p:spPr>
          <a:xfrm>
            <a:off x="1771226" y="2447843"/>
            <a:ext cx="10106025" cy="461665"/>
          </a:xfrm>
          <a:prstGeom prst="rect">
            <a:avLst/>
          </a:prstGeom>
          <a:noFill/>
        </p:spPr>
        <p:txBody>
          <a:bodyPr wrap="square" rtlCol="0">
            <a:spAutoFit/>
          </a:bodyPr>
          <a:lstStyle/>
          <a:p>
            <a:pPr marL="342900" indent="-342900" algn="just">
              <a:buFont typeface="Wingdings" panose="05000000000000000000" pitchFamily="2" charset="2"/>
              <a:buChar char="Ø"/>
            </a:pPr>
            <a:r>
              <a:rPr lang="pt-BR" sz="2400" b="1" u="sng" dirty="0">
                <a:solidFill>
                  <a:schemeClr val="tx1">
                    <a:lumMod val="65000"/>
                    <a:lumOff val="35000"/>
                  </a:schemeClr>
                </a:solidFill>
              </a:rPr>
              <a:t>PODA DE LEVANTAMENTO</a:t>
            </a:r>
            <a:r>
              <a:rPr lang="pt-BR" sz="2400" b="1" i="1" dirty="0">
                <a:solidFill>
                  <a:schemeClr val="tx1">
                    <a:lumMod val="65000"/>
                    <a:lumOff val="35000"/>
                  </a:schemeClr>
                </a:solidFill>
              </a:rPr>
              <a:t>:</a:t>
            </a:r>
            <a:endParaRPr lang="pt-BR" sz="2600" b="1" i="1" dirty="0">
              <a:solidFill>
                <a:srgbClr val="3D4459"/>
              </a:solidFill>
            </a:endParaRPr>
          </a:p>
        </p:txBody>
      </p:sp>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2. PODAS</a:t>
            </a:r>
            <a:endParaRPr lang="pt-BR" sz="2600" b="1" cap="none" spc="0" dirty="0">
              <a:ln/>
              <a:solidFill>
                <a:schemeClr val="accent6"/>
              </a:solidFill>
              <a:effectLst/>
            </a:endParaRPr>
          </a:p>
        </p:txBody>
      </p:sp>
      <p:sp>
        <p:nvSpPr>
          <p:cNvPr id="9" name="CaixaDeTexto 8">
            <a:extLst>
              <a:ext uri="{FF2B5EF4-FFF2-40B4-BE49-F238E27FC236}">
                <a16:creationId xmlns:a16="http://schemas.microsoft.com/office/drawing/2014/main" id="{DEDF79FD-3FA8-2EB3-869B-9E86FDDFAD83}"/>
              </a:ext>
            </a:extLst>
          </p:cNvPr>
          <p:cNvSpPr txBox="1"/>
          <p:nvPr/>
        </p:nvSpPr>
        <p:spPr>
          <a:xfrm>
            <a:off x="955435" y="3284856"/>
            <a:ext cx="7507247" cy="1061829"/>
          </a:xfrm>
          <a:prstGeom prst="rect">
            <a:avLst/>
          </a:prstGeom>
          <a:noFill/>
        </p:spPr>
        <p:txBody>
          <a:bodyPr wrap="square" rtlCol="0">
            <a:spAutoFit/>
          </a:bodyPr>
          <a:lstStyle/>
          <a:p>
            <a:pPr marL="342900" indent="-342900" algn="just">
              <a:buFont typeface="Wingdings" panose="05000000000000000000" pitchFamily="2" charset="2"/>
              <a:buChar char="§"/>
            </a:pPr>
            <a:r>
              <a:rPr lang="pt-BR" sz="2100" b="1" i="1" dirty="0">
                <a:solidFill>
                  <a:schemeClr val="tx1">
                    <a:lumMod val="65000"/>
                    <a:lumOff val="35000"/>
                  </a:schemeClr>
                </a:solidFill>
              </a:rPr>
              <a:t>Consiste na remoção dos ramos mais baixos da copa. Geralmente é utilizada para remover partes da árvore que impeçam a livre circulação de pessoas e veículos . </a:t>
            </a:r>
          </a:p>
        </p:txBody>
      </p:sp>
      <p:grpSp>
        <p:nvGrpSpPr>
          <p:cNvPr id="22" name="Agrupar 21">
            <a:extLst>
              <a:ext uri="{FF2B5EF4-FFF2-40B4-BE49-F238E27FC236}">
                <a16:creationId xmlns:a16="http://schemas.microsoft.com/office/drawing/2014/main" id="{0D14950D-3B67-AD5C-09EF-EB5002FA0287}"/>
              </a:ext>
            </a:extLst>
          </p:cNvPr>
          <p:cNvGrpSpPr/>
          <p:nvPr/>
        </p:nvGrpSpPr>
        <p:grpSpPr>
          <a:xfrm>
            <a:off x="8709423" y="2680447"/>
            <a:ext cx="3382981" cy="3256867"/>
            <a:chOff x="8709423" y="2680447"/>
            <a:chExt cx="3382981" cy="3256867"/>
          </a:xfrm>
        </p:grpSpPr>
        <p:pic>
          <p:nvPicPr>
            <p:cNvPr id="12" name="Imagem 11">
              <a:extLst>
                <a:ext uri="{FF2B5EF4-FFF2-40B4-BE49-F238E27FC236}">
                  <a16:creationId xmlns:a16="http://schemas.microsoft.com/office/drawing/2014/main" id="{B565854B-96C2-EBD3-F5D6-68E425AAB8C9}"/>
                </a:ext>
              </a:extLst>
            </p:cNvPr>
            <p:cNvPicPr>
              <a:picLocks noChangeAspect="1"/>
            </p:cNvPicPr>
            <p:nvPr/>
          </p:nvPicPr>
          <p:blipFill rotWithShape="1">
            <a:blip r:embed="rId4"/>
            <a:srcRect l="37795" t="44284" r="51047" b="36618"/>
            <a:stretch/>
          </p:blipFill>
          <p:spPr>
            <a:xfrm>
              <a:off x="8709423" y="2680447"/>
              <a:ext cx="3382981" cy="3256867"/>
            </a:xfrm>
            <a:prstGeom prst="rect">
              <a:avLst/>
            </a:prstGeom>
          </p:spPr>
        </p:pic>
        <p:cxnSp>
          <p:nvCxnSpPr>
            <p:cNvPr id="14" name="Conector de Seta Reta 13">
              <a:extLst>
                <a:ext uri="{FF2B5EF4-FFF2-40B4-BE49-F238E27FC236}">
                  <a16:creationId xmlns:a16="http://schemas.microsoft.com/office/drawing/2014/main" id="{D41BFD3D-2ED4-3FF9-2AA5-5682D8508231}"/>
                </a:ext>
              </a:extLst>
            </p:cNvPr>
            <p:cNvCxnSpPr/>
            <p:nvPr/>
          </p:nvCxnSpPr>
          <p:spPr>
            <a:xfrm flipV="1">
              <a:off x="9099176" y="5127812"/>
              <a:ext cx="322730" cy="3406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de Seta Reta 16">
              <a:extLst>
                <a:ext uri="{FF2B5EF4-FFF2-40B4-BE49-F238E27FC236}">
                  <a16:creationId xmlns:a16="http://schemas.microsoft.com/office/drawing/2014/main" id="{47DD388D-2275-2F7F-31AF-12787C806379}"/>
                </a:ext>
              </a:extLst>
            </p:cNvPr>
            <p:cNvCxnSpPr>
              <a:cxnSpLocks/>
            </p:cNvCxnSpPr>
            <p:nvPr/>
          </p:nvCxnSpPr>
          <p:spPr>
            <a:xfrm flipH="1" flipV="1">
              <a:off x="11180621" y="4879295"/>
              <a:ext cx="285238" cy="3232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6467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2. PODAS</a:t>
            </a:r>
            <a:endParaRPr lang="pt-BR" sz="2600" b="1" cap="none" spc="0" dirty="0">
              <a:ln/>
              <a:solidFill>
                <a:schemeClr val="accent6"/>
              </a:solidFill>
              <a:effectLst/>
            </a:endParaRPr>
          </a:p>
        </p:txBody>
      </p:sp>
      <p:sp>
        <p:nvSpPr>
          <p:cNvPr id="4" name="Espaço Reservado para Conteúdo 2">
            <a:extLst>
              <a:ext uri="{FF2B5EF4-FFF2-40B4-BE49-F238E27FC236}">
                <a16:creationId xmlns:a16="http://schemas.microsoft.com/office/drawing/2014/main" id="{DDD7434D-7269-B2D7-2B03-EAF5FA849770}"/>
              </a:ext>
            </a:extLst>
          </p:cNvPr>
          <p:cNvSpPr txBox="1">
            <a:spLocks/>
          </p:cNvSpPr>
          <p:nvPr/>
        </p:nvSpPr>
        <p:spPr>
          <a:xfrm>
            <a:off x="1661441" y="2169857"/>
            <a:ext cx="8559719" cy="17430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50000"/>
              </a:lnSpc>
              <a:buFont typeface="Wingdings" panose="05000000000000000000" pitchFamily="2" charset="2"/>
              <a:buChar char="Ø"/>
            </a:pPr>
            <a:r>
              <a:rPr lang="pt-BR" sz="2400" b="1" u="sng" dirty="0">
                <a:solidFill>
                  <a:schemeClr val="tx1">
                    <a:lumMod val="65000"/>
                    <a:lumOff val="35000"/>
                  </a:schemeClr>
                </a:solidFill>
              </a:rPr>
              <a:t>PODAS DE LIMPEZA:</a:t>
            </a:r>
          </a:p>
          <a:p>
            <a:pPr algn="just">
              <a:lnSpc>
                <a:spcPct val="150000"/>
              </a:lnSpc>
            </a:pPr>
            <a:r>
              <a:rPr lang="pt-BR" sz="2400" dirty="0"/>
              <a:t>Consiste na retirada de galhos velhos, quebrados e/ou doentes. </a:t>
            </a:r>
          </a:p>
          <a:p>
            <a:pPr marL="0" indent="0" algn="just">
              <a:lnSpc>
                <a:spcPct val="150000"/>
              </a:lnSpc>
              <a:buFont typeface="Arial" panose="020B0604020202020204" pitchFamily="34" charset="0"/>
              <a:buNone/>
            </a:pPr>
            <a:endParaRPr lang="pt-BR" sz="2400" b="1" dirty="0"/>
          </a:p>
        </p:txBody>
      </p:sp>
      <p:pic>
        <p:nvPicPr>
          <p:cNvPr id="10" name="Imagem 9">
            <a:extLst>
              <a:ext uri="{FF2B5EF4-FFF2-40B4-BE49-F238E27FC236}">
                <a16:creationId xmlns:a16="http://schemas.microsoft.com/office/drawing/2014/main" id="{ED936AA9-110D-6BBB-3B38-0392864CAEF7}"/>
              </a:ext>
            </a:extLst>
          </p:cNvPr>
          <p:cNvPicPr>
            <a:picLocks noChangeAspect="1"/>
          </p:cNvPicPr>
          <p:nvPr/>
        </p:nvPicPr>
        <p:blipFill>
          <a:blip r:embed="rId4"/>
          <a:stretch>
            <a:fillRect/>
          </a:stretch>
        </p:blipFill>
        <p:spPr>
          <a:xfrm>
            <a:off x="3604396" y="3734928"/>
            <a:ext cx="4359018" cy="2651990"/>
          </a:xfrm>
          <a:prstGeom prst="rect">
            <a:avLst/>
          </a:prstGeom>
        </p:spPr>
      </p:pic>
    </p:spTree>
    <p:extLst>
      <p:ext uri="{BB962C8B-B14F-4D97-AF65-F5344CB8AC3E}">
        <p14:creationId xmlns:p14="http://schemas.microsoft.com/office/powerpoint/2010/main" val="28517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4" name="CaixaDeTexto 3">
            <a:extLst>
              <a:ext uri="{FF2B5EF4-FFF2-40B4-BE49-F238E27FC236}">
                <a16:creationId xmlns:a16="http://schemas.microsoft.com/office/drawing/2014/main" id="{0EBAD9DF-A346-BE12-23EC-86918E55177A}"/>
              </a:ext>
            </a:extLst>
          </p:cNvPr>
          <p:cNvSpPr txBox="1"/>
          <p:nvPr/>
        </p:nvSpPr>
        <p:spPr>
          <a:xfrm>
            <a:off x="1771226" y="2376123"/>
            <a:ext cx="10106025" cy="461665"/>
          </a:xfrm>
          <a:prstGeom prst="rect">
            <a:avLst/>
          </a:prstGeom>
          <a:noFill/>
        </p:spPr>
        <p:txBody>
          <a:bodyPr wrap="square" rtlCol="0">
            <a:spAutoFit/>
          </a:bodyPr>
          <a:lstStyle/>
          <a:p>
            <a:pPr marL="342900" indent="-342900" algn="just">
              <a:buFont typeface="Wingdings" panose="05000000000000000000" pitchFamily="2" charset="2"/>
              <a:buChar char="Ø"/>
            </a:pPr>
            <a:r>
              <a:rPr lang="pt-BR" sz="2400" b="1" u="sng" dirty="0">
                <a:solidFill>
                  <a:schemeClr val="tx1">
                    <a:lumMod val="65000"/>
                    <a:lumOff val="35000"/>
                  </a:schemeClr>
                </a:solidFill>
              </a:rPr>
              <a:t>PODA DE EMERGÊNCIA</a:t>
            </a:r>
            <a:r>
              <a:rPr lang="pt-BR" sz="2400" b="1" i="1" dirty="0">
                <a:solidFill>
                  <a:schemeClr val="tx1">
                    <a:lumMod val="65000"/>
                    <a:lumOff val="35000"/>
                  </a:schemeClr>
                </a:solidFill>
              </a:rPr>
              <a:t>:</a:t>
            </a:r>
            <a:endParaRPr lang="pt-BR" sz="2600" b="1" i="1" dirty="0">
              <a:solidFill>
                <a:srgbClr val="3D4459"/>
              </a:solidFill>
            </a:endParaRPr>
          </a:p>
        </p:txBody>
      </p:sp>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2. PODAS</a:t>
            </a:r>
            <a:endParaRPr lang="pt-BR" sz="2600" b="1" cap="none" spc="0" dirty="0">
              <a:ln/>
              <a:solidFill>
                <a:schemeClr val="accent6"/>
              </a:solidFill>
              <a:effectLst/>
            </a:endParaRPr>
          </a:p>
        </p:txBody>
      </p:sp>
      <p:sp>
        <p:nvSpPr>
          <p:cNvPr id="9" name="CaixaDeTexto 8">
            <a:extLst>
              <a:ext uri="{FF2B5EF4-FFF2-40B4-BE49-F238E27FC236}">
                <a16:creationId xmlns:a16="http://schemas.microsoft.com/office/drawing/2014/main" id="{DEDF79FD-3FA8-2EB3-869B-9E86FDDFAD83}"/>
              </a:ext>
            </a:extLst>
          </p:cNvPr>
          <p:cNvSpPr txBox="1"/>
          <p:nvPr/>
        </p:nvSpPr>
        <p:spPr>
          <a:xfrm>
            <a:off x="955433" y="3200176"/>
            <a:ext cx="7713438" cy="1015663"/>
          </a:xfrm>
          <a:prstGeom prst="rect">
            <a:avLst/>
          </a:prstGeom>
          <a:noFill/>
        </p:spPr>
        <p:txBody>
          <a:bodyPr wrap="square" rtlCol="0">
            <a:spAutoFit/>
          </a:bodyPr>
          <a:lstStyle/>
          <a:p>
            <a:pPr marL="342900" indent="-342900" algn="just">
              <a:buFont typeface="Wingdings" panose="05000000000000000000" pitchFamily="2" charset="2"/>
              <a:buChar char="§"/>
            </a:pPr>
            <a:r>
              <a:rPr lang="pt-BR" sz="2000" b="1" i="1" dirty="0">
                <a:solidFill>
                  <a:schemeClr val="tx1">
                    <a:lumMod val="65000"/>
                    <a:lumOff val="35000"/>
                  </a:schemeClr>
                </a:solidFill>
              </a:rPr>
              <a:t>Realizada para remover partes da árvore como ramos que se quebram durante a ocorrência de chuva, tempestades ou ventos fortes, ou que apresentam risco iminente de queda;</a:t>
            </a:r>
          </a:p>
        </p:txBody>
      </p:sp>
      <p:grpSp>
        <p:nvGrpSpPr>
          <p:cNvPr id="19" name="Agrupar 18">
            <a:extLst>
              <a:ext uri="{FF2B5EF4-FFF2-40B4-BE49-F238E27FC236}">
                <a16:creationId xmlns:a16="http://schemas.microsoft.com/office/drawing/2014/main" id="{4BA11CBA-08D6-76BD-BD77-596FFA973AB6}"/>
              </a:ext>
            </a:extLst>
          </p:cNvPr>
          <p:cNvGrpSpPr/>
          <p:nvPr/>
        </p:nvGrpSpPr>
        <p:grpSpPr>
          <a:xfrm>
            <a:off x="8948737" y="2439643"/>
            <a:ext cx="2967105" cy="3964811"/>
            <a:chOff x="8948737" y="2439643"/>
            <a:chExt cx="2967105" cy="3964811"/>
          </a:xfrm>
        </p:grpSpPr>
        <p:pic>
          <p:nvPicPr>
            <p:cNvPr id="3074" name="Picture 2" descr="Jornal Arte3 NOTÍCIAS - CAXAMBU: Corpo de Bombeiros atende a quase seis mil  ocorrências de corte de árvore em 2017">
              <a:extLst>
                <a:ext uri="{FF2B5EF4-FFF2-40B4-BE49-F238E27FC236}">
                  <a16:creationId xmlns:a16="http://schemas.microsoft.com/office/drawing/2014/main" id="{F4B6D1B4-C2D9-5FC3-6E06-C229E9AAC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8738" y="2439643"/>
              <a:ext cx="2967104" cy="1845486"/>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Imagem 15">
              <a:extLst>
                <a:ext uri="{FF2B5EF4-FFF2-40B4-BE49-F238E27FC236}">
                  <a16:creationId xmlns:a16="http://schemas.microsoft.com/office/drawing/2014/main" id="{332840E5-A59A-252F-CE2D-ABE6386CA454}"/>
                </a:ext>
              </a:extLst>
            </p:cNvPr>
            <p:cNvPicPr>
              <a:picLocks noChangeAspect="1"/>
            </p:cNvPicPr>
            <p:nvPr/>
          </p:nvPicPr>
          <p:blipFill>
            <a:blip r:embed="rId5"/>
            <a:stretch>
              <a:fillRect/>
            </a:stretch>
          </p:blipFill>
          <p:spPr>
            <a:xfrm>
              <a:off x="8948737" y="4377250"/>
              <a:ext cx="2967105" cy="2027204"/>
            </a:xfrm>
            <a:prstGeom prst="rect">
              <a:avLst/>
            </a:prstGeom>
            <a:ln>
              <a:noFill/>
            </a:ln>
            <a:effectLst>
              <a:outerShdw blurRad="50800" dist="38100" dir="5400000" algn="t" rotWithShape="0">
                <a:prstClr val="black">
                  <a:alpha val="40000"/>
                </a:prstClr>
              </a:outerShdw>
            </a:effectLst>
          </p:spPr>
        </p:pic>
      </p:grpSp>
      <p:sp>
        <p:nvSpPr>
          <p:cNvPr id="17" name="CaixaDeTexto 16">
            <a:extLst>
              <a:ext uri="{FF2B5EF4-FFF2-40B4-BE49-F238E27FC236}">
                <a16:creationId xmlns:a16="http://schemas.microsoft.com/office/drawing/2014/main" id="{F825F5DF-CDB9-DD34-07C6-F9D97312DEFF}"/>
              </a:ext>
            </a:extLst>
          </p:cNvPr>
          <p:cNvSpPr txBox="1"/>
          <p:nvPr/>
        </p:nvSpPr>
        <p:spPr>
          <a:xfrm>
            <a:off x="9208769" y="6496575"/>
            <a:ext cx="2583784" cy="338554"/>
          </a:xfrm>
          <a:prstGeom prst="rect">
            <a:avLst/>
          </a:prstGeom>
          <a:noFill/>
        </p:spPr>
        <p:txBody>
          <a:bodyPr wrap="none" rtlCol="0">
            <a:spAutoFit/>
          </a:bodyPr>
          <a:lstStyle/>
          <a:p>
            <a:r>
              <a:rPr lang="pt-BR" sz="1600" i="1" dirty="0"/>
              <a:t>Queda livre deve ser evitada.</a:t>
            </a:r>
          </a:p>
        </p:txBody>
      </p:sp>
    </p:spTree>
    <p:extLst>
      <p:ext uri="{BB962C8B-B14F-4D97-AF65-F5344CB8AC3E}">
        <p14:creationId xmlns:p14="http://schemas.microsoft.com/office/powerpoint/2010/main" val="4075466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2. PODAS</a:t>
            </a:r>
            <a:endParaRPr lang="pt-BR" sz="2600" b="1" cap="none" spc="0" dirty="0">
              <a:ln/>
              <a:solidFill>
                <a:schemeClr val="accent6"/>
              </a:solidFill>
              <a:effectLst/>
            </a:endParaRPr>
          </a:p>
        </p:txBody>
      </p:sp>
      <p:grpSp>
        <p:nvGrpSpPr>
          <p:cNvPr id="10" name="Agrupar 9">
            <a:extLst>
              <a:ext uri="{FF2B5EF4-FFF2-40B4-BE49-F238E27FC236}">
                <a16:creationId xmlns:a16="http://schemas.microsoft.com/office/drawing/2014/main" id="{62918B71-504D-9EED-473E-FC79336D1CFA}"/>
              </a:ext>
            </a:extLst>
          </p:cNvPr>
          <p:cNvGrpSpPr/>
          <p:nvPr/>
        </p:nvGrpSpPr>
        <p:grpSpPr>
          <a:xfrm>
            <a:off x="8080277" y="2814918"/>
            <a:ext cx="3286970" cy="3889927"/>
            <a:chOff x="8107173" y="3593654"/>
            <a:chExt cx="2856661" cy="3617914"/>
          </a:xfrm>
        </p:grpSpPr>
        <p:sp>
          <p:nvSpPr>
            <p:cNvPr id="14" name="CaixaDeTexto 13">
              <a:extLst>
                <a:ext uri="{FF2B5EF4-FFF2-40B4-BE49-F238E27FC236}">
                  <a16:creationId xmlns:a16="http://schemas.microsoft.com/office/drawing/2014/main" id="{2AAAAD27-18A4-0306-6E5C-CDC95829B53C}"/>
                </a:ext>
              </a:extLst>
            </p:cNvPr>
            <p:cNvSpPr txBox="1"/>
            <p:nvPr/>
          </p:nvSpPr>
          <p:spPr>
            <a:xfrm>
              <a:off x="8718558" y="6565237"/>
              <a:ext cx="2161104" cy="646331"/>
            </a:xfrm>
            <a:prstGeom prst="rect">
              <a:avLst/>
            </a:prstGeom>
            <a:noFill/>
          </p:spPr>
          <p:txBody>
            <a:bodyPr wrap="none" rtlCol="0">
              <a:spAutoFit/>
            </a:bodyPr>
            <a:lstStyle/>
            <a:p>
              <a:r>
                <a:rPr lang="pt-BR" b="1" i="1" dirty="0"/>
                <a:t>Espécies perenifólias</a:t>
              </a:r>
            </a:p>
            <a:p>
              <a:endParaRPr lang="pt-BR" dirty="0"/>
            </a:p>
          </p:txBody>
        </p:sp>
        <p:pic>
          <p:nvPicPr>
            <p:cNvPr id="15" name="Imagem 14">
              <a:extLst>
                <a:ext uri="{FF2B5EF4-FFF2-40B4-BE49-F238E27FC236}">
                  <a16:creationId xmlns:a16="http://schemas.microsoft.com/office/drawing/2014/main" id="{1397A3AA-E77D-0392-64A3-ED6AE1358891}"/>
                </a:ext>
              </a:extLst>
            </p:cNvPr>
            <p:cNvPicPr>
              <a:picLocks noChangeAspect="1"/>
            </p:cNvPicPr>
            <p:nvPr/>
          </p:nvPicPr>
          <p:blipFill>
            <a:blip r:embed="rId5"/>
            <a:stretch>
              <a:fillRect/>
            </a:stretch>
          </p:blipFill>
          <p:spPr>
            <a:xfrm>
              <a:off x="8107173" y="3593654"/>
              <a:ext cx="2856661" cy="2971583"/>
            </a:xfrm>
            <a:prstGeom prst="flowChartConnector">
              <a:avLst/>
            </a:prstGeom>
          </p:spPr>
        </p:pic>
      </p:grpSp>
      <p:grpSp>
        <p:nvGrpSpPr>
          <p:cNvPr id="16" name="Agrupar 15">
            <a:extLst>
              <a:ext uri="{FF2B5EF4-FFF2-40B4-BE49-F238E27FC236}">
                <a16:creationId xmlns:a16="http://schemas.microsoft.com/office/drawing/2014/main" id="{D9C23822-4D07-A9BB-4089-00BAB15E6078}"/>
              </a:ext>
            </a:extLst>
          </p:cNvPr>
          <p:cNvGrpSpPr/>
          <p:nvPr/>
        </p:nvGrpSpPr>
        <p:grpSpPr>
          <a:xfrm>
            <a:off x="824756" y="2968747"/>
            <a:ext cx="6173373" cy="3741967"/>
            <a:chOff x="1340968" y="3793765"/>
            <a:chExt cx="5603372" cy="3422482"/>
          </a:xfrm>
        </p:grpSpPr>
        <p:sp>
          <p:nvSpPr>
            <p:cNvPr id="17" name="CaixaDeTexto 16">
              <a:extLst>
                <a:ext uri="{FF2B5EF4-FFF2-40B4-BE49-F238E27FC236}">
                  <a16:creationId xmlns:a16="http://schemas.microsoft.com/office/drawing/2014/main" id="{F89F9C69-9975-0F4B-F327-C3855EBF7EB8}"/>
                </a:ext>
              </a:extLst>
            </p:cNvPr>
            <p:cNvSpPr txBox="1"/>
            <p:nvPr/>
          </p:nvSpPr>
          <p:spPr>
            <a:xfrm>
              <a:off x="3058072" y="6569916"/>
              <a:ext cx="2150223" cy="646331"/>
            </a:xfrm>
            <a:prstGeom prst="rect">
              <a:avLst/>
            </a:prstGeom>
            <a:noFill/>
          </p:spPr>
          <p:txBody>
            <a:bodyPr wrap="square" rtlCol="0">
              <a:spAutoFit/>
            </a:bodyPr>
            <a:lstStyle/>
            <a:p>
              <a:r>
                <a:rPr lang="pt-BR" b="1" i="1" dirty="0"/>
                <a:t>Espécies caducifólias</a:t>
              </a:r>
            </a:p>
            <a:p>
              <a:endParaRPr lang="pt-BR" dirty="0"/>
            </a:p>
          </p:txBody>
        </p:sp>
        <p:pic>
          <p:nvPicPr>
            <p:cNvPr id="20" name="Imagem 19">
              <a:extLst>
                <a:ext uri="{FF2B5EF4-FFF2-40B4-BE49-F238E27FC236}">
                  <a16:creationId xmlns:a16="http://schemas.microsoft.com/office/drawing/2014/main" id="{49A83FEB-4967-237D-B82E-213A0A31A2EB}"/>
                </a:ext>
              </a:extLst>
            </p:cNvPr>
            <p:cNvPicPr>
              <a:picLocks noChangeAspect="1"/>
            </p:cNvPicPr>
            <p:nvPr/>
          </p:nvPicPr>
          <p:blipFill rotWithShape="1">
            <a:blip r:embed="rId6"/>
            <a:srcRect l="6472" t="4450" r="7647" b="1151"/>
            <a:stretch/>
          </p:blipFill>
          <p:spPr>
            <a:xfrm>
              <a:off x="1340968" y="3793765"/>
              <a:ext cx="2748261" cy="2791936"/>
            </a:xfrm>
            <a:prstGeom prst="flowChartConnector">
              <a:avLst/>
            </a:prstGeom>
          </p:spPr>
        </p:pic>
        <p:pic>
          <p:nvPicPr>
            <p:cNvPr id="22" name="Imagem 21">
              <a:extLst>
                <a:ext uri="{FF2B5EF4-FFF2-40B4-BE49-F238E27FC236}">
                  <a16:creationId xmlns:a16="http://schemas.microsoft.com/office/drawing/2014/main" id="{150EA5DE-85FB-CE7B-5071-EFA2367FBA22}"/>
                </a:ext>
              </a:extLst>
            </p:cNvPr>
            <p:cNvPicPr>
              <a:picLocks noChangeAspect="1"/>
            </p:cNvPicPr>
            <p:nvPr/>
          </p:nvPicPr>
          <p:blipFill rotWithShape="1">
            <a:blip r:embed="rId7"/>
            <a:srcRect l="4731"/>
            <a:stretch/>
          </p:blipFill>
          <p:spPr>
            <a:xfrm>
              <a:off x="4143020" y="3793765"/>
              <a:ext cx="2801320" cy="2791936"/>
            </a:xfrm>
            <a:prstGeom prst="flowChartConnector">
              <a:avLst/>
            </a:prstGeom>
          </p:spPr>
        </p:pic>
      </p:grpSp>
      <p:sp>
        <p:nvSpPr>
          <p:cNvPr id="23" name="CaixaDeTexto 22">
            <a:extLst>
              <a:ext uri="{FF2B5EF4-FFF2-40B4-BE49-F238E27FC236}">
                <a16:creationId xmlns:a16="http://schemas.microsoft.com/office/drawing/2014/main" id="{2A2E3349-D2D2-E746-2015-2C06AECE2CE9}"/>
              </a:ext>
            </a:extLst>
          </p:cNvPr>
          <p:cNvSpPr txBox="1"/>
          <p:nvPr/>
        </p:nvSpPr>
        <p:spPr>
          <a:xfrm>
            <a:off x="199341" y="2287362"/>
            <a:ext cx="12192000" cy="769441"/>
          </a:xfrm>
          <a:prstGeom prst="rect">
            <a:avLst/>
          </a:prstGeom>
          <a:noFill/>
        </p:spPr>
        <p:txBody>
          <a:bodyPr wrap="square" rtlCol="0">
            <a:spAutoFit/>
          </a:bodyPr>
          <a:lstStyle/>
          <a:p>
            <a:pPr algn="ctr"/>
            <a:r>
              <a:rPr lang="pt-BR" sz="2200" i="1" u="sng" dirty="0"/>
              <a:t>ÉPOCAS APROPRIADAS</a:t>
            </a:r>
            <a:r>
              <a:rPr lang="pt-BR" sz="2200" i="1" dirty="0"/>
              <a:t>:</a:t>
            </a:r>
          </a:p>
          <a:p>
            <a:pPr algn="ctr"/>
            <a:endParaRPr lang="pt-BR" sz="2200" dirty="0"/>
          </a:p>
        </p:txBody>
      </p:sp>
    </p:spTree>
    <p:extLst>
      <p:ext uri="{BB962C8B-B14F-4D97-AF65-F5344CB8AC3E}">
        <p14:creationId xmlns:p14="http://schemas.microsoft.com/office/powerpoint/2010/main" val="1480743528"/>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4" name="CaixaDeTexto 3">
            <a:extLst>
              <a:ext uri="{FF2B5EF4-FFF2-40B4-BE49-F238E27FC236}">
                <a16:creationId xmlns:a16="http://schemas.microsoft.com/office/drawing/2014/main" id="{0EBAD9DF-A346-BE12-23EC-86918E55177A}"/>
              </a:ext>
            </a:extLst>
          </p:cNvPr>
          <p:cNvSpPr txBox="1"/>
          <p:nvPr/>
        </p:nvSpPr>
        <p:spPr>
          <a:xfrm>
            <a:off x="1771226" y="2232688"/>
            <a:ext cx="10106025" cy="1600438"/>
          </a:xfrm>
          <a:prstGeom prst="rect">
            <a:avLst/>
          </a:prstGeom>
          <a:noFill/>
        </p:spPr>
        <p:txBody>
          <a:bodyPr wrap="square" rtlCol="0">
            <a:spAutoFit/>
          </a:bodyPr>
          <a:lstStyle/>
          <a:p>
            <a:pPr marL="342900" indent="-342900" algn="just">
              <a:buFont typeface="Wingdings" panose="05000000000000000000" pitchFamily="2" charset="2"/>
              <a:buChar char="Ø"/>
            </a:pPr>
            <a:r>
              <a:rPr lang="pt-BR" sz="2400" b="1" i="1" dirty="0">
                <a:solidFill>
                  <a:srgbClr val="3D4459"/>
                </a:solidFill>
              </a:rPr>
              <a:t>TÉCNICAS DE PODA:   </a:t>
            </a:r>
          </a:p>
          <a:p>
            <a:pPr marL="285750" indent="-285750" algn="just">
              <a:buFont typeface="Wingdings" panose="05000000000000000000" pitchFamily="2" charset="2"/>
              <a:buChar char="Ø"/>
            </a:pPr>
            <a:endParaRPr lang="pt-BR" sz="2400" b="1" i="1" dirty="0">
              <a:solidFill>
                <a:srgbClr val="3D4459"/>
              </a:solidFill>
            </a:endParaRPr>
          </a:p>
          <a:p>
            <a:pPr marL="285750" indent="-285750" algn="just">
              <a:buFont typeface="Wingdings" panose="05000000000000000000" pitchFamily="2" charset="2"/>
              <a:buChar char="Ø"/>
            </a:pPr>
            <a:endParaRPr lang="pt-BR" sz="2400" b="1" i="1" dirty="0">
              <a:solidFill>
                <a:srgbClr val="3D4459"/>
              </a:solidFill>
            </a:endParaRPr>
          </a:p>
          <a:p>
            <a:pPr algn="just"/>
            <a:endParaRPr lang="pt-BR" sz="2600" b="1" i="1" dirty="0">
              <a:solidFill>
                <a:srgbClr val="3D4459"/>
              </a:solidFill>
            </a:endParaRPr>
          </a:p>
        </p:txBody>
      </p:sp>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2. PODAS</a:t>
            </a:r>
            <a:endParaRPr lang="pt-BR" sz="2600" b="1" cap="none" spc="0" dirty="0">
              <a:ln/>
              <a:solidFill>
                <a:schemeClr val="accent6"/>
              </a:solidFill>
              <a:effectLst/>
            </a:endParaRPr>
          </a:p>
        </p:txBody>
      </p:sp>
      <p:sp>
        <p:nvSpPr>
          <p:cNvPr id="9" name="CaixaDeTexto 8">
            <a:extLst>
              <a:ext uri="{FF2B5EF4-FFF2-40B4-BE49-F238E27FC236}">
                <a16:creationId xmlns:a16="http://schemas.microsoft.com/office/drawing/2014/main" id="{4685675A-7AD7-5A03-B7BE-B03005B452F0}"/>
              </a:ext>
            </a:extLst>
          </p:cNvPr>
          <p:cNvSpPr txBox="1"/>
          <p:nvPr/>
        </p:nvSpPr>
        <p:spPr>
          <a:xfrm>
            <a:off x="946470" y="2939471"/>
            <a:ext cx="11039342" cy="1061829"/>
          </a:xfrm>
          <a:prstGeom prst="rect">
            <a:avLst/>
          </a:prstGeom>
          <a:noFill/>
        </p:spPr>
        <p:txBody>
          <a:bodyPr wrap="square" rtlCol="0">
            <a:spAutoFit/>
          </a:bodyPr>
          <a:lstStyle/>
          <a:p>
            <a:pPr marL="342900" indent="-342900" algn="just">
              <a:buFont typeface="Wingdings" panose="05000000000000000000" pitchFamily="2" charset="2"/>
              <a:buChar char="§"/>
            </a:pPr>
            <a:r>
              <a:rPr lang="pt-BR" sz="2100" b="1" i="1" dirty="0">
                <a:solidFill>
                  <a:schemeClr val="tx1">
                    <a:lumMod val="65000"/>
                    <a:lumOff val="35000"/>
                  </a:schemeClr>
                </a:solidFill>
              </a:rPr>
              <a:t>A execução deverá sempre levar em conta as dimensões e o posicionamento do ramo em relação ao tronco, respeitando-se os aspectos morfológicos na sua base, ou seja, a crista e o colar.</a:t>
            </a:r>
            <a:endParaRPr lang="pt-BR" sz="2100" b="1" i="1" dirty="0">
              <a:solidFill>
                <a:srgbClr val="3D4459"/>
              </a:solidFill>
            </a:endParaRPr>
          </a:p>
        </p:txBody>
      </p:sp>
      <p:grpSp>
        <p:nvGrpSpPr>
          <p:cNvPr id="36" name="Agrupar 35">
            <a:extLst>
              <a:ext uri="{FF2B5EF4-FFF2-40B4-BE49-F238E27FC236}">
                <a16:creationId xmlns:a16="http://schemas.microsoft.com/office/drawing/2014/main" id="{83F2AA83-A4A0-E25D-D470-92E30D83082C}"/>
              </a:ext>
            </a:extLst>
          </p:cNvPr>
          <p:cNvGrpSpPr/>
          <p:nvPr/>
        </p:nvGrpSpPr>
        <p:grpSpPr>
          <a:xfrm>
            <a:off x="309561" y="4030976"/>
            <a:ext cx="3427121" cy="2577695"/>
            <a:chOff x="309561" y="4030976"/>
            <a:chExt cx="3427121" cy="2577695"/>
          </a:xfrm>
        </p:grpSpPr>
        <p:pic>
          <p:nvPicPr>
            <p:cNvPr id="14" name="Imagem 13">
              <a:extLst>
                <a:ext uri="{FF2B5EF4-FFF2-40B4-BE49-F238E27FC236}">
                  <a16:creationId xmlns:a16="http://schemas.microsoft.com/office/drawing/2014/main" id="{CA61F005-AF5C-650F-5BE2-57050D2A62D5}"/>
                </a:ext>
              </a:extLst>
            </p:cNvPr>
            <p:cNvPicPr>
              <a:picLocks noChangeAspect="1"/>
            </p:cNvPicPr>
            <p:nvPr/>
          </p:nvPicPr>
          <p:blipFill>
            <a:blip r:embed="rId5"/>
            <a:stretch>
              <a:fillRect/>
            </a:stretch>
          </p:blipFill>
          <p:spPr>
            <a:xfrm>
              <a:off x="851927" y="4512752"/>
              <a:ext cx="2406754" cy="2095919"/>
            </a:xfrm>
            <a:prstGeom prst="rect">
              <a:avLst/>
            </a:prstGeom>
          </p:spPr>
        </p:pic>
        <p:grpSp>
          <p:nvGrpSpPr>
            <p:cNvPr id="17" name="Agrupar 16">
              <a:extLst>
                <a:ext uri="{FF2B5EF4-FFF2-40B4-BE49-F238E27FC236}">
                  <a16:creationId xmlns:a16="http://schemas.microsoft.com/office/drawing/2014/main" id="{E6008765-C6DE-337F-024F-89495F06ECE7}"/>
                </a:ext>
              </a:extLst>
            </p:cNvPr>
            <p:cNvGrpSpPr/>
            <p:nvPr/>
          </p:nvGrpSpPr>
          <p:grpSpPr>
            <a:xfrm>
              <a:off x="309561" y="4030976"/>
              <a:ext cx="3427121" cy="677108"/>
              <a:chOff x="695656" y="4060650"/>
              <a:chExt cx="3427121" cy="677108"/>
            </a:xfrm>
          </p:grpSpPr>
          <p:sp>
            <p:nvSpPr>
              <p:cNvPr id="15" name="CaixaDeTexto 14">
                <a:extLst>
                  <a:ext uri="{FF2B5EF4-FFF2-40B4-BE49-F238E27FC236}">
                    <a16:creationId xmlns:a16="http://schemas.microsoft.com/office/drawing/2014/main" id="{D09A87D4-9D42-5A68-E533-044D8104E3C9}"/>
                  </a:ext>
                </a:extLst>
              </p:cNvPr>
              <p:cNvSpPr txBox="1"/>
              <p:nvPr/>
            </p:nvSpPr>
            <p:spPr>
              <a:xfrm>
                <a:off x="695656" y="4060650"/>
                <a:ext cx="3427121" cy="677108"/>
              </a:xfrm>
              <a:prstGeom prst="rect">
                <a:avLst/>
              </a:prstGeom>
              <a:noFill/>
            </p:spPr>
            <p:txBody>
              <a:bodyPr wrap="square" rtlCol="0">
                <a:spAutoFit/>
              </a:bodyPr>
              <a:lstStyle/>
              <a:p>
                <a:pPr algn="ctr"/>
                <a:r>
                  <a:rPr lang="pt-BR" sz="2000" i="1" dirty="0"/>
                  <a:t>Ramos finos</a:t>
                </a:r>
              </a:p>
              <a:p>
                <a:pPr algn="ctr"/>
                <a:endParaRPr lang="pt-BR" dirty="0"/>
              </a:p>
            </p:txBody>
          </p:sp>
          <p:sp>
            <p:nvSpPr>
              <p:cNvPr id="16" name="Retângulo: Cantos Arredondados 15">
                <a:extLst>
                  <a:ext uri="{FF2B5EF4-FFF2-40B4-BE49-F238E27FC236}">
                    <a16:creationId xmlns:a16="http://schemas.microsoft.com/office/drawing/2014/main" id="{C9C238D8-B967-E280-A097-9C015AC41D9B}"/>
                  </a:ext>
                </a:extLst>
              </p:cNvPr>
              <p:cNvSpPr/>
              <p:nvPr/>
            </p:nvSpPr>
            <p:spPr>
              <a:xfrm>
                <a:off x="1640541" y="4096871"/>
                <a:ext cx="1497106" cy="370427"/>
              </a:xfrm>
              <a:prstGeom prst="roundRect">
                <a:avLst/>
              </a:prstGeom>
              <a:noFill/>
              <a:ln w="28575">
                <a:solidFill>
                  <a:srgbClr val="68A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noFill/>
                </a:endParaRPr>
              </a:p>
            </p:txBody>
          </p:sp>
        </p:grpSp>
      </p:grpSp>
      <p:grpSp>
        <p:nvGrpSpPr>
          <p:cNvPr id="29" name="Agrupar 28">
            <a:extLst>
              <a:ext uri="{FF2B5EF4-FFF2-40B4-BE49-F238E27FC236}">
                <a16:creationId xmlns:a16="http://schemas.microsoft.com/office/drawing/2014/main" id="{6B3319B8-9BEC-906C-A999-000DAB53882E}"/>
              </a:ext>
            </a:extLst>
          </p:cNvPr>
          <p:cNvGrpSpPr/>
          <p:nvPr/>
        </p:nvGrpSpPr>
        <p:grpSpPr>
          <a:xfrm>
            <a:off x="3645564" y="4005778"/>
            <a:ext cx="4890441" cy="2705773"/>
            <a:chOff x="3564879" y="4005778"/>
            <a:chExt cx="4890441" cy="2705773"/>
          </a:xfrm>
        </p:grpSpPr>
        <p:grpSp>
          <p:nvGrpSpPr>
            <p:cNvPr id="20" name="Agrupar 19">
              <a:extLst>
                <a:ext uri="{FF2B5EF4-FFF2-40B4-BE49-F238E27FC236}">
                  <a16:creationId xmlns:a16="http://schemas.microsoft.com/office/drawing/2014/main" id="{6A3DFCD5-A61C-4E4D-A62E-4A56A1155C45}"/>
                </a:ext>
              </a:extLst>
            </p:cNvPr>
            <p:cNvGrpSpPr/>
            <p:nvPr/>
          </p:nvGrpSpPr>
          <p:grpSpPr>
            <a:xfrm>
              <a:off x="4382439" y="4005778"/>
              <a:ext cx="3427121" cy="677108"/>
              <a:chOff x="695656" y="4060650"/>
              <a:chExt cx="3427121" cy="677108"/>
            </a:xfrm>
          </p:grpSpPr>
          <p:sp>
            <p:nvSpPr>
              <p:cNvPr id="22" name="CaixaDeTexto 21">
                <a:extLst>
                  <a:ext uri="{FF2B5EF4-FFF2-40B4-BE49-F238E27FC236}">
                    <a16:creationId xmlns:a16="http://schemas.microsoft.com/office/drawing/2014/main" id="{0F37A3EA-42AE-6254-40C1-97B11BEDB9E5}"/>
                  </a:ext>
                </a:extLst>
              </p:cNvPr>
              <p:cNvSpPr txBox="1"/>
              <p:nvPr/>
            </p:nvSpPr>
            <p:spPr>
              <a:xfrm>
                <a:off x="695656" y="4060650"/>
                <a:ext cx="3427121" cy="677108"/>
              </a:xfrm>
              <a:prstGeom prst="rect">
                <a:avLst/>
              </a:prstGeom>
              <a:noFill/>
            </p:spPr>
            <p:txBody>
              <a:bodyPr wrap="square" rtlCol="0">
                <a:spAutoFit/>
              </a:bodyPr>
              <a:lstStyle/>
              <a:p>
                <a:pPr algn="ctr"/>
                <a:r>
                  <a:rPr lang="pt-BR" sz="2000" i="1" dirty="0"/>
                  <a:t>Ramos verticais</a:t>
                </a:r>
              </a:p>
              <a:p>
                <a:pPr algn="ctr"/>
                <a:endParaRPr lang="pt-BR" dirty="0"/>
              </a:p>
            </p:txBody>
          </p:sp>
          <p:sp>
            <p:nvSpPr>
              <p:cNvPr id="23" name="Retângulo: Cantos Arredondados 22">
                <a:extLst>
                  <a:ext uri="{FF2B5EF4-FFF2-40B4-BE49-F238E27FC236}">
                    <a16:creationId xmlns:a16="http://schemas.microsoft.com/office/drawing/2014/main" id="{4BEA715B-A89D-27CF-96E3-0717CDDA4BF1}"/>
                  </a:ext>
                </a:extLst>
              </p:cNvPr>
              <p:cNvSpPr/>
              <p:nvPr/>
            </p:nvSpPr>
            <p:spPr>
              <a:xfrm>
                <a:off x="1537814" y="4096871"/>
                <a:ext cx="1801345" cy="370427"/>
              </a:xfrm>
              <a:prstGeom prst="roundRect">
                <a:avLst/>
              </a:prstGeom>
              <a:noFill/>
              <a:ln w="28575">
                <a:solidFill>
                  <a:srgbClr val="68A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noFill/>
                </a:endParaRPr>
              </a:p>
            </p:txBody>
          </p:sp>
        </p:grpSp>
        <p:pic>
          <p:nvPicPr>
            <p:cNvPr id="27" name="Imagem 26">
              <a:extLst>
                <a:ext uri="{FF2B5EF4-FFF2-40B4-BE49-F238E27FC236}">
                  <a16:creationId xmlns:a16="http://schemas.microsoft.com/office/drawing/2014/main" id="{ED1B22B2-AC38-693C-1A94-78A91B6C74C9}"/>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3564879" y="4302290"/>
              <a:ext cx="4890441" cy="2409261"/>
            </a:xfrm>
            <a:prstGeom prst="rect">
              <a:avLst/>
            </a:prstGeom>
          </p:spPr>
        </p:pic>
      </p:grpSp>
      <p:grpSp>
        <p:nvGrpSpPr>
          <p:cNvPr id="37" name="Agrupar 36">
            <a:extLst>
              <a:ext uri="{FF2B5EF4-FFF2-40B4-BE49-F238E27FC236}">
                <a16:creationId xmlns:a16="http://schemas.microsoft.com/office/drawing/2014/main" id="{76AAD5C1-3343-6C0E-2D12-F8C29979AE7F}"/>
              </a:ext>
            </a:extLst>
          </p:cNvPr>
          <p:cNvGrpSpPr/>
          <p:nvPr/>
        </p:nvGrpSpPr>
        <p:grpSpPr>
          <a:xfrm>
            <a:off x="8953143" y="3888658"/>
            <a:ext cx="3427121" cy="2908051"/>
            <a:chOff x="8953143" y="3888658"/>
            <a:chExt cx="3427121" cy="2908051"/>
          </a:xfrm>
        </p:grpSpPr>
        <p:pic>
          <p:nvPicPr>
            <p:cNvPr id="31" name="Imagem 30">
              <a:extLst>
                <a:ext uri="{FF2B5EF4-FFF2-40B4-BE49-F238E27FC236}">
                  <a16:creationId xmlns:a16="http://schemas.microsoft.com/office/drawing/2014/main" id="{E12D39CD-C467-CC8D-4149-C6FDBAE52DC3}"/>
                </a:ext>
              </a:extLst>
            </p:cNvPr>
            <p:cNvPicPr>
              <a:picLocks noChangeAspect="1"/>
            </p:cNvPicPr>
            <p:nvPr/>
          </p:nvPicPr>
          <p:blipFill rotWithShape="1">
            <a:blip r:embed="rId7">
              <a:clrChange>
                <a:clrFrom>
                  <a:srgbClr val="009767"/>
                </a:clrFrom>
                <a:clrTo>
                  <a:srgbClr val="009767">
                    <a:alpha val="0"/>
                  </a:srgbClr>
                </a:clrTo>
              </a:clrChange>
            </a:blip>
            <a:srcRect t="1656" r="3180" b="-1"/>
            <a:stretch/>
          </p:blipFill>
          <p:spPr>
            <a:xfrm>
              <a:off x="9656177" y="4326157"/>
              <a:ext cx="2221074" cy="2470552"/>
            </a:xfrm>
            <a:prstGeom prst="rect">
              <a:avLst/>
            </a:prstGeom>
          </p:spPr>
        </p:pic>
        <p:grpSp>
          <p:nvGrpSpPr>
            <p:cNvPr id="33" name="Agrupar 32">
              <a:extLst>
                <a:ext uri="{FF2B5EF4-FFF2-40B4-BE49-F238E27FC236}">
                  <a16:creationId xmlns:a16="http://schemas.microsoft.com/office/drawing/2014/main" id="{5A234E94-31C4-4CD9-A2D5-A6A8FCA9E106}"/>
                </a:ext>
              </a:extLst>
            </p:cNvPr>
            <p:cNvGrpSpPr/>
            <p:nvPr/>
          </p:nvGrpSpPr>
          <p:grpSpPr>
            <a:xfrm>
              <a:off x="8953143" y="3888658"/>
              <a:ext cx="3427121" cy="677108"/>
              <a:chOff x="695656" y="4060650"/>
              <a:chExt cx="3427121" cy="677108"/>
            </a:xfrm>
          </p:grpSpPr>
          <p:sp>
            <p:nvSpPr>
              <p:cNvPr id="34" name="CaixaDeTexto 33">
                <a:extLst>
                  <a:ext uri="{FF2B5EF4-FFF2-40B4-BE49-F238E27FC236}">
                    <a16:creationId xmlns:a16="http://schemas.microsoft.com/office/drawing/2014/main" id="{C3BDC412-F770-1635-6E06-422D4B0C2DB7}"/>
                  </a:ext>
                </a:extLst>
              </p:cNvPr>
              <p:cNvSpPr txBox="1"/>
              <p:nvPr/>
            </p:nvSpPr>
            <p:spPr>
              <a:xfrm>
                <a:off x="695656" y="4060650"/>
                <a:ext cx="3427121" cy="677108"/>
              </a:xfrm>
              <a:prstGeom prst="rect">
                <a:avLst/>
              </a:prstGeom>
              <a:noFill/>
            </p:spPr>
            <p:txBody>
              <a:bodyPr wrap="square" rtlCol="0">
                <a:spAutoFit/>
              </a:bodyPr>
              <a:lstStyle/>
              <a:p>
                <a:pPr algn="ctr"/>
                <a:r>
                  <a:rPr lang="pt-BR" sz="2000" i="1" dirty="0"/>
                  <a:t>Ramos grossos</a:t>
                </a:r>
              </a:p>
              <a:p>
                <a:pPr algn="ctr"/>
                <a:endParaRPr lang="pt-BR" dirty="0"/>
              </a:p>
            </p:txBody>
          </p:sp>
          <p:sp>
            <p:nvSpPr>
              <p:cNvPr id="35" name="Retângulo: Cantos Arredondados 34">
                <a:extLst>
                  <a:ext uri="{FF2B5EF4-FFF2-40B4-BE49-F238E27FC236}">
                    <a16:creationId xmlns:a16="http://schemas.microsoft.com/office/drawing/2014/main" id="{9564A42E-C87F-E787-FCC6-5426A8DAC1FD}"/>
                  </a:ext>
                </a:extLst>
              </p:cNvPr>
              <p:cNvSpPr/>
              <p:nvPr/>
            </p:nvSpPr>
            <p:spPr>
              <a:xfrm>
                <a:off x="1514042" y="4096871"/>
                <a:ext cx="1819836" cy="370427"/>
              </a:xfrm>
              <a:prstGeom prst="roundRect">
                <a:avLst/>
              </a:prstGeom>
              <a:noFill/>
              <a:ln w="28575">
                <a:solidFill>
                  <a:srgbClr val="68A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noFill/>
                </a:endParaRPr>
              </a:p>
            </p:txBody>
          </p:sp>
        </p:grpSp>
      </p:grpSp>
    </p:spTree>
    <p:extLst>
      <p:ext uri="{BB962C8B-B14F-4D97-AF65-F5344CB8AC3E}">
        <p14:creationId xmlns:p14="http://schemas.microsoft.com/office/powerpoint/2010/main" val="231084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14" name="Agrupar 13">
            <a:extLst>
              <a:ext uri="{FF2B5EF4-FFF2-40B4-BE49-F238E27FC236}">
                <a16:creationId xmlns:a16="http://schemas.microsoft.com/office/drawing/2014/main" id="{7552ED50-F650-9E34-0658-87A46C766F0F}"/>
              </a:ext>
            </a:extLst>
          </p:cNvPr>
          <p:cNvGrpSpPr/>
          <p:nvPr/>
        </p:nvGrpSpPr>
        <p:grpSpPr>
          <a:xfrm>
            <a:off x="2800734" y="1441634"/>
            <a:ext cx="4093842" cy="1169551"/>
            <a:chOff x="3093342" y="1843970"/>
            <a:chExt cx="4093842" cy="1169551"/>
          </a:xfrm>
        </p:grpSpPr>
        <p:sp>
          <p:nvSpPr>
            <p:cNvPr id="9" name="Retângulo 8">
              <a:extLst>
                <a:ext uri="{FF2B5EF4-FFF2-40B4-BE49-F238E27FC236}">
                  <a16:creationId xmlns:a16="http://schemas.microsoft.com/office/drawing/2014/main" id="{55A7A5C6-34E4-DA8B-EDBD-9AB6912206A3}"/>
                </a:ext>
              </a:extLst>
            </p:cNvPr>
            <p:cNvSpPr/>
            <p:nvPr/>
          </p:nvSpPr>
          <p:spPr>
            <a:xfrm>
              <a:off x="3099816" y="2154251"/>
              <a:ext cx="4087368" cy="740398"/>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8133172F-3540-CA73-5011-EC017D46A843}"/>
                </a:ext>
              </a:extLst>
            </p:cNvPr>
            <p:cNvSpPr txBox="1"/>
            <p:nvPr/>
          </p:nvSpPr>
          <p:spPr>
            <a:xfrm>
              <a:off x="3093342" y="1843970"/>
              <a:ext cx="3428463" cy="1169551"/>
            </a:xfrm>
            <a:prstGeom prst="rect">
              <a:avLst/>
            </a:prstGeom>
            <a:noFill/>
          </p:spPr>
          <p:txBody>
            <a:bodyPr wrap="square" rtlCol="0">
              <a:spAutoFit/>
            </a:bodyPr>
            <a:lstStyle/>
            <a:p>
              <a:pPr algn="ctr"/>
              <a:r>
                <a:rPr lang="pt-BR" sz="7000" b="1" dirty="0">
                  <a:solidFill>
                    <a:schemeClr val="bg1"/>
                  </a:solidFill>
                  <a:latin typeface="Aldhabi" panose="01000000000000000000" pitchFamily="2" charset="-78"/>
                  <a:cs typeface="Aldhabi" panose="01000000000000000000" pitchFamily="2" charset="-78"/>
                </a:rPr>
                <a:t>O QUE É</a:t>
              </a:r>
            </a:p>
          </p:txBody>
        </p:sp>
      </p:grpSp>
      <p:grpSp>
        <p:nvGrpSpPr>
          <p:cNvPr id="15" name="Agrupar 14">
            <a:extLst>
              <a:ext uri="{FF2B5EF4-FFF2-40B4-BE49-F238E27FC236}">
                <a16:creationId xmlns:a16="http://schemas.microsoft.com/office/drawing/2014/main" id="{46F052C9-E0EA-4F69-4A1F-454EDF80BAF7}"/>
              </a:ext>
            </a:extLst>
          </p:cNvPr>
          <p:cNvGrpSpPr/>
          <p:nvPr/>
        </p:nvGrpSpPr>
        <p:grpSpPr>
          <a:xfrm>
            <a:off x="1837944" y="2391729"/>
            <a:ext cx="4596384" cy="1169551"/>
            <a:chOff x="2139696" y="3013521"/>
            <a:chExt cx="4596384" cy="1169551"/>
          </a:xfrm>
        </p:grpSpPr>
        <p:sp>
          <p:nvSpPr>
            <p:cNvPr id="10" name="Retângulo 9">
              <a:extLst>
                <a:ext uri="{FF2B5EF4-FFF2-40B4-BE49-F238E27FC236}">
                  <a16:creationId xmlns:a16="http://schemas.microsoft.com/office/drawing/2014/main" id="{CF4CD688-1655-1423-45E4-D80EA752E7A6}"/>
                </a:ext>
              </a:extLst>
            </p:cNvPr>
            <p:cNvSpPr/>
            <p:nvPr/>
          </p:nvSpPr>
          <p:spPr>
            <a:xfrm>
              <a:off x="2139696" y="3338091"/>
              <a:ext cx="4596384" cy="740398"/>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A897F52C-1326-55C0-2C2C-4613D676A721}"/>
                </a:ext>
              </a:extLst>
            </p:cNvPr>
            <p:cNvSpPr txBox="1"/>
            <p:nvPr/>
          </p:nvSpPr>
          <p:spPr>
            <a:xfrm>
              <a:off x="2232015" y="3013521"/>
              <a:ext cx="4411746" cy="1169551"/>
            </a:xfrm>
            <a:prstGeom prst="rect">
              <a:avLst/>
            </a:prstGeom>
            <a:noFill/>
          </p:spPr>
          <p:txBody>
            <a:bodyPr wrap="square" rtlCol="0">
              <a:spAutoFit/>
            </a:bodyPr>
            <a:lstStyle/>
            <a:p>
              <a:pPr algn="ctr"/>
              <a:r>
                <a:rPr lang="pt-BR" sz="7000" b="1" dirty="0">
                  <a:solidFill>
                    <a:schemeClr val="bg1"/>
                  </a:solidFill>
                  <a:latin typeface="Aldhabi" panose="01000000000000000000" pitchFamily="2" charset="-78"/>
                  <a:cs typeface="Aldhabi" panose="01000000000000000000" pitchFamily="2" charset="-78"/>
                </a:rPr>
                <a:t>ARBORIZAÇÃO</a:t>
              </a:r>
            </a:p>
          </p:txBody>
        </p:sp>
      </p:grpSp>
      <p:grpSp>
        <p:nvGrpSpPr>
          <p:cNvPr id="16" name="Agrupar 15">
            <a:extLst>
              <a:ext uri="{FF2B5EF4-FFF2-40B4-BE49-F238E27FC236}">
                <a16:creationId xmlns:a16="http://schemas.microsoft.com/office/drawing/2014/main" id="{765EAC51-18F3-8C9A-9273-FCE418FEFC1B}"/>
              </a:ext>
            </a:extLst>
          </p:cNvPr>
          <p:cNvGrpSpPr/>
          <p:nvPr/>
        </p:nvGrpSpPr>
        <p:grpSpPr>
          <a:xfrm>
            <a:off x="3014472" y="3345326"/>
            <a:ext cx="4087368" cy="1169551"/>
            <a:chOff x="3361944" y="4113422"/>
            <a:chExt cx="4087368" cy="1169551"/>
          </a:xfrm>
        </p:grpSpPr>
        <p:sp>
          <p:nvSpPr>
            <p:cNvPr id="12" name="Retângulo 11">
              <a:extLst>
                <a:ext uri="{FF2B5EF4-FFF2-40B4-BE49-F238E27FC236}">
                  <a16:creationId xmlns:a16="http://schemas.microsoft.com/office/drawing/2014/main" id="{54545862-5CFD-B466-564F-9BC47FDD7C21}"/>
                </a:ext>
              </a:extLst>
            </p:cNvPr>
            <p:cNvSpPr/>
            <p:nvPr/>
          </p:nvSpPr>
          <p:spPr>
            <a:xfrm>
              <a:off x="3361944" y="4445304"/>
              <a:ext cx="4087368" cy="740398"/>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62C8117C-E016-E9EF-B911-8EBA738F599F}"/>
                </a:ext>
              </a:extLst>
            </p:cNvPr>
            <p:cNvSpPr txBox="1"/>
            <p:nvPr/>
          </p:nvSpPr>
          <p:spPr>
            <a:xfrm>
              <a:off x="3512506" y="4113422"/>
              <a:ext cx="3428463" cy="1169551"/>
            </a:xfrm>
            <a:prstGeom prst="rect">
              <a:avLst/>
            </a:prstGeom>
            <a:noFill/>
          </p:spPr>
          <p:txBody>
            <a:bodyPr wrap="square" rtlCol="0">
              <a:spAutoFit/>
            </a:bodyPr>
            <a:lstStyle/>
            <a:p>
              <a:pPr algn="ctr"/>
              <a:r>
                <a:rPr lang="pt-BR" sz="7000" b="1" dirty="0">
                  <a:solidFill>
                    <a:schemeClr val="bg1"/>
                  </a:solidFill>
                  <a:latin typeface="Aldhabi" panose="01000000000000000000" pitchFamily="2" charset="-78"/>
                  <a:cs typeface="Aldhabi" panose="01000000000000000000" pitchFamily="2" charset="-78"/>
                </a:rPr>
                <a:t>URBANA ?</a:t>
              </a:r>
            </a:p>
          </p:txBody>
        </p:sp>
      </p:grpSp>
      <p:pic>
        <p:nvPicPr>
          <p:cNvPr id="8" name="Imagem 7" descr="Rua com árvores&#10;&#10;Descrição gerada automaticamente">
            <a:extLst>
              <a:ext uri="{FF2B5EF4-FFF2-40B4-BE49-F238E27FC236}">
                <a16:creationId xmlns:a16="http://schemas.microsoft.com/office/drawing/2014/main" id="{703A9902-CCEE-88ED-67A9-2B8CB043E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0106" y="334858"/>
            <a:ext cx="5675966" cy="5170747"/>
          </a:xfrm>
          <a:prstGeom prst="flowChartConnector">
            <a:avLst/>
          </a:prstGeom>
        </p:spPr>
      </p:pic>
      <p:sp>
        <p:nvSpPr>
          <p:cNvPr id="17" name="CaixaDeTexto 16">
            <a:extLst>
              <a:ext uri="{FF2B5EF4-FFF2-40B4-BE49-F238E27FC236}">
                <a16:creationId xmlns:a16="http://schemas.microsoft.com/office/drawing/2014/main" id="{7D25C01C-4522-51E0-D7D6-6717ECB93B40}"/>
              </a:ext>
            </a:extLst>
          </p:cNvPr>
          <p:cNvSpPr txBox="1"/>
          <p:nvPr/>
        </p:nvSpPr>
        <p:spPr>
          <a:xfrm>
            <a:off x="4879265" y="5419484"/>
            <a:ext cx="7682547" cy="2092881"/>
          </a:xfrm>
          <a:prstGeom prst="rect">
            <a:avLst/>
          </a:prstGeom>
          <a:noFill/>
        </p:spPr>
        <p:txBody>
          <a:bodyPr wrap="square" rtlCol="0">
            <a:spAutoFit/>
          </a:bodyPr>
          <a:lstStyle/>
          <a:p>
            <a:pPr algn="ctr"/>
            <a:r>
              <a:rPr lang="pt-BR" sz="2800" b="1" i="1" dirty="0">
                <a:solidFill>
                  <a:srgbClr val="3D4459"/>
                </a:solidFill>
                <a:effectLst/>
              </a:rPr>
              <a:t>“É toda vegetação que compõe o cenário ou a paisagem urbana.”</a:t>
            </a:r>
          </a:p>
          <a:p>
            <a:pPr algn="ctr"/>
            <a:r>
              <a:rPr lang="pt-BR" sz="2800" b="1" i="1" dirty="0">
                <a:solidFill>
                  <a:srgbClr val="3D4459"/>
                </a:solidFill>
                <a:effectLst/>
              </a:rPr>
              <a:t>“Plantio de árvores no meio urbano</a:t>
            </a:r>
            <a:r>
              <a:rPr lang="pt-BR" sz="2800" b="0" i="1" dirty="0">
                <a:solidFill>
                  <a:srgbClr val="3D4459"/>
                </a:solidFill>
                <a:effectLst/>
              </a:rPr>
              <a:t>.”</a:t>
            </a:r>
          </a:p>
          <a:p>
            <a:pPr algn="ctr"/>
            <a:endParaRPr lang="pt-BR" sz="2800" b="1" i="1" dirty="0">
              <a:solidFill>
                <a:srgbClr val="3D4459"/>
              </a:solidFill>
              <a:effectLst/>
            </a:endParaRPr>
          </a:p>
          <a:p>
            <a:endParaRPr lang="pt-BR" dirty="0"/>
          </a:p>
        </p:txBody>
      </p:sp>
      <p:sp>
        <p:nvSpPr>
          <p:cNvPr id="18" name="Retângulo 17">
            <a:extLst>
              <a:ext uri="{FF2B5EF4-FFF2-40B4-BE49-F238E27FC236}">
                <a16:creationId xmlns:a16="http://schemas.microsoft.com/office/drawing/2014/main" id="{B3834784-FAE7-0CE9-8F5D-8CAAE953D29C}"/>
              </a:ext>
            </a:extLst>
          </p:cNvPr>
          <p:cNvSpPr/>
          <p:nvPr/>
        </p:nvSpPr>
        <p:spPr>
          <a:xfrm rot="20929571">
            <a:off x="2803923" y="4748047"/>
            <a:ext cx="1141774" cy="163121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pt-BR" sz="10000" b="1" cap="none" spc="0" dirty="0">
                <a:ln/>
                <a:solidFill>
                  <a:srgbClr val="9AD848"/>
                </a:solidFill>
                <a:effectLst/>
                <a:latin typeface="Aldhabi" panose="01000000000000000000" pitchFamily="2" charset="-78"/>
                <a:cs typeface="Aldhabi" panose="01000000000000000000" pitchFamily="2" charset="-78"/>
              </a:rPr>
              <a:t>?</a:t>
            </a:r>
          </a:p>
        </p:txBody>
      </p:sp>
      <p:sp>
        <p:nvSpPr>
          <p:cNvPr id="19" name="Retângulo 18">
            <a:extLst>
              <a:ext uri="{FF2B5EF4-FFF2-40B4-BE49-F238E27FC236}">
                <a16:creationId xmlns:a16="http://schemas.microsoft.com/office/drawing/2014/main" id="{5F5E9CA6-5F9A-7590-3169-7892472949E1}"/>
              </a:ext>
            </a:extLst>
          </p:cNvPr>
          <p:cNvSpPr/>
          <p:nvPr/>
        </p:nvSpPr>
        <p:spPr>
          <a:xfrm rot="20929571">
            <a:off x="3789966" y="5174503"/>
            <a:ext cx="1141774" cy="163121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pt-BR" sz="10000" b="1" cap="none" spc="0" dirty="0">
                <a:ln/>
                <a:solidFill>
                  <a:srgbClr val="9AD848"/>
                </a:solidFill>
                <a:effectLst/>
                <a:latin typeface="Aldhabi" panose="01000000000000000000" pitchFamily="2" charset="-78"/>
                <a:cs typeface="Aldhabi" panose="01000000000000000000" pitchFamily="2" charset="-78"/>
              </a:rPr>
              <a:t>?</a:t>
            </a:r>
          </a:p>
        </p:txBody>
      </p:sp>
      <p:sp>
        <p:nvSpPr>
          <p:cNvPr id="20" name="Retângulo 19">
            <a:extLst>
              <a:ext uri="{FF2B5EF4-FFF2-40B4-BE49-F238E27FC236}">
                <a16:creationId xmlns:a16="http://schemas.microsoft.com/office/drawing/2014/main" id="{5C238270-EA5B-774F-57D8-88B29F9BAF5F}"/>
              </a:ext>
            </a:extLst>
          </p:cNvPr>
          <p:cNvSpPr/>
          <p:nvPr/>
        </p:nvSpPr>
        <p:spPr>
          <a:xfrm rot="20929571">
            <a:off x="1912881" y="4768467"/>
            <a:ext cx="1141774" cy="163121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pt-BR" sz="10000" b="1" cap="none" spc="0" dirty="0">
                <a:ln/>
                <a:solidFill>
                  <a:srgbClr val="9AD848"/>
                </a:solidFill>
                <a:effectLst/>
                <a:latin typeface="Aldhabi" panose="01000000000000000000" pitchFamily="2" charset="-78"/>
                <a:cs typeface="Aldhabi" panose="01000000000000000000" pitchFamily="2" charset="-78"/>
              </a:rPr>
              <a:t>?</a:t>
            </a:r>
          </a:p>
        </p:txBody>
      </p:sp>
      <p:sp>
        <p:nvSpPr>
          <p:cNvPr id="21" name="Retângulo 20">
            <a:extLst>
              <a:ext uri="{FF2B5EF4-FFF2-40B4-BE49-F238E27FC236}">
                <a16:creationId xmlns:a16="http://schemas.microsoft.com/office/drawing/2014/main" id="{4DF97E97-3B1E-2BDE-E1B6-AE7A502B3FB1}"/>
              </a:ext>
            </a:extLst>
          </p:cNvPr>
          <p:cNvSpPr/>
          <p:nvPr/>
        </p:nvSpPr>
        <p:spPr>
          <a:xfrm rot="20929571">
            <a:off x="3354864" y="4068168"/>
            <a:ext cx="1141774" cy="163121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pt-BR" sz="10000" b="1" cap="none" spc="0" dirty="0">
                <a:ln/>
                <a:solidFill>
                  <a:srgbClr val="9AD848"/>
                </a:solidFill>
                <a:effectLst/>
                <a:latin typeface="Aldhabi" panose="01000000000000000000" pitchFamily="2" charset="-78"/>
                <a:cs typeface="Aldhabi" panose="01000000000000000000" pitchFamily="2" charset="-78"/>
              </a:rPr>
              <a:t>?</a:t>
            </a:r>
          </a:p>
        </p:txBody>
      </p:sp>
      <p:sp>
        <p:nvSpPr>
          <p:cNvPr id="22" name="Retângulo 21">
            <a:extLst>
              <a:ext uri="{FF2B5EF4-FFF2-40B4-BE49-F238E27FC236}">
                <a16:creationId xmlns:a16="http://schemas.microsoft.com/office/drawing/2014/main" id="{BA58B0DA-D0E7-16E5-3784-0BCA20294FF6}"/>
              </a:ext>
            </a:extLst>
          </p:cNvPr>
          <p:cNvSpPr/>
          <p:nvPr/>
        </p:nvSpPr>
        <p:spPr>
          <a:xfrm rot="20929571">
            <a:off x="2531503" y="5480250"/>
            <a:ext cx="1141774" cy="163121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pt-BR" sz="10000" b="1" cap="none" spc="0" dirty="0">
                <a:ln/>
                <a:solidFill>
                  <a:srgbClr val="9AD848"/>
                </a:solidFill>
                <a:effectLst/>
                <a:latin typeface="Aldhabi" panose="01000000000000000000" pitchFamily="2" charset="-78"/>
                <a:cs typeface="Aldhabi" panose="01000000000000000000" pitchFamily="2" charset="-78"/>
              </a:rPr>
              <a:t>?</a:t>
            </a:r>
          </a:p>
        </p:txBody>
      </p:sp>
      <p:sp>
        <p:nvSpPr>
          <p:cNvPr id="23" name="Retângulo 22">
            <a:extLst>
              <a:ext uri="{FF2B5EF4-FFF2-40B4-BE49-F238E27FC236}">
                <a16:creationId xmlns:a16="http://schemas.microsoft.com/office/drawing/2014/main" id="{DB931863-EC90-C425-4822-EABF0CE31ED8}"/>
              </a:ext>
            </a:extLst>
          </p:cNvPr>
          <p:cNvSpPr/>
          <p:nvPr/>
        </p:nvSpPr>
        <p:spPr>
          <a:xfrm rot="20929571">
            <a:off x="4280004" y="4466735"/>
            <a:ext cx="1141774" cy="163121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prst="angle"/>
            </a:sp3d>
          </a:bodyPr>
          <a:lstStyle/>
          <a:p>
            <a:pPr algn="ctr"/>
            <a:r>
              <a:rPr lang="pt-BR" sz="10000" b="1" cap="none" spc="0" dirty="0">
                <a:ln/>
                <a:solidFill>
                  <a:srgbClr val="9AD848"/>
                </a:solidFill>
                <a:effectLst/>
                <a:latin typeface="Aldhabi" panose="01000000000000000000" pitchFamily="2" charset="-78"/>
                <a:cs typeface="Aldhabi" panose="01000000000000000000" pitchFamily="2" charset="-78"/>
              </a:rPr>
              <a:t>?</a:t>
            </a:r>
          </a:p>
        </p:txBody>
      </p:sp>
    </p:spTree>
    <p:extLst>
      <p:ext uri="{BB962C8B-B14F-4D97-AF65-F5344CB8AC3E}">
        <p14:creationId xmlns:p14="http://schemas.microsoft.com/office/powerpoint/2010/main" val="14889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3. TRANSPLANTE</a:t>
            </a:r>
            <a:endParaRPr lang="pt-BR" sz="2600" b="1" cap="none" spc="0" dirty="0">
              <a:ln/>
              <a:solidFill>
                <a:schemeClr val="accent6"/>
              </a:solidFill>
              <a:effectLst/>
            </a:endParaRPr>
          </a:p>
        </p:txBody>
      </p:sp>
      <p:sp>
        <p:nvSpPr>
          <p:cNvPr id="4" name="CaixaDeTexto 3">
            <a:extLst>
              <a:ext uri="{FF2B5EF4-FFF2-40B4-BE49-F238E27FC236}">
                <a16:creationId xmlns:a16="http://schemas.microsoft.com/office/drawing/2014/main" id="{B6907A20-F7B5-DA0A-711F-F7269EC89FB2}"/>
              </a:ext>
            </a:extLst>
          </p:cNvPr>
          <p:cNvSpPr txBox="1"/>
          <p:nvPr/>
        </p:nvSpPr>
        <p:spPr>
          <a:xfrm>
            <a:off x="1215412" y="2759378"/>
            <a:ext cx="7301059" cy="1061829"/>
          </a:xfrm>
          <a:prstGeom prst="rect">
            <a:avLst/>
          </a:prstGeom>
          <a:noFill/>
        </p:spPr>
        <p:txBody>
          <a:bodyPr wrap="square" rtlCol="0">
            <a:spAutoFit/>
          </a:bodyPr>
          <a:lstStyle/>
          <a:p>
            <a:pPr marL="342900" indent="-342900" algn="just">
              <a:buFont typeface="Wingdings" panose="05000000000000000000" pitchFamily="2" charset="2"/>
              <a:buChar char="Ø"/>
            </a:pPr>
            <a:r>
              <a:rPr lang="pt-BR" sz="2100" b="1" i="1" dirty="0">
                <a:solidFill>
                  <a:schemeClr val="tx1">
                    <a:lumMod val="65000"/>
                    <a:lumOff val="35000"/>
                  </a:schemeClr>
                </a:solidFill>
              </a:rPr>
              <a:t>Retirada de árvore de um lugar e replantio em outro, garantindo a sobrevivência da planta e a integridade física das pessoas envolvidas na execução do trabalho;</a:t>
            </a:r>
            <a:endParaRPr lang="pt-BR" sz="2100" b="1" i="1" dirty="0">
              <a:solidFill>
                <a:srgbClr val="3D4459"/>
              </a:solidFill>
            </a:endParaRPr>
          </a:p>
        </p:txBody>
      </p:sp>
      <p:sp>
        <p:nvSpPr>
          <p:cNvPr id="12" name="CaixaDeTexto 11">
            <a:extLst>
              <a:ext uri="{FF2B5EF4-FFF2-40B4-BE49-F238E27FC236}">
                <a16:creationId xmlns:a16="http://schemas.microsoft.com/office/drawing/2014/main" id="{D720CBC9-AEE1-EF14-1429-60EDC7CC73CC}"/>
              </a:ext>
            </a:extLst>
          </p:cNvPr>
          <p:cNvSpPr txBox="1"/>
          <p:nvPr/>
        </p:nvSpPr>
        <p:spPr>
          <a:xfrm>
            <a:off x="1235795" y="4275564"/>
            <a:ext cx="7301059" cy="738664"/>
          </a:xfrm>
          <a:prstGeom prst="rect">
            <a:avLst/>
          </a:prstGeom>
          <a:noFill/>
        </p:spPr>
        <p:txBody>
          <a:bodyPr wrap="square" rtlCol="0">
            <a:spAutoFit/>
          </a:bodyPr>
          <a:lstStyle/>
          <a:p>
            <a:pPr marL="342900" indent="-342900" algn="just">
              <a:buFont typeface="Wingdings" panose="05000000000000000000" pitchFamily="2" charset="2"/>
              <a:buChar char="Ø"/>
            </a:pPr>
            <a:r>
              <a:rPr lang="pt-BR" sz="2100" b="1" i="1" dirty="0">
                <a:solidFill>
                  <a:schemeClr val="tx1">
                    <a:lumMod val="65000"/>
                    <a:lumOff val="35000"/>
                  </a:schemeClr>
                </a:solidFill>
              </a:rPr>
              <a:t>Observação dos fatores relacionados à planta para evitar estresse excessivo e consequente morte.</a:t>
            </a:r>
            <a:endParaRPr lang="pt-BR" sz="2100" b="1" i="1" dirty="0">
              <a:solidFill>
                <a:srgbClr val="3D4459"/>
              </a:solidFill>
            </a:endParaRPr>
          </a:p>
        </p:txBody>
      </p:sp>
      <p:grpSp>
        <p:nvGrpSpPr>
          <p:cNvPr id="15" name="Agrupar 14">
            <a:extLst>
              <a:ext uri="{FF2B5EF4-FFF2-40B4-BE49-F238E27FC236}">
                <a16:creationId xmlns:a16="http://schemas.microsoft.com/office/drawing/2014/main" id="{4E095E10-9DC9-9BD6-744C-4B4AF3E00B65}"/>
              </a:ext>
            </a:extLst>
          </p:cNvPr>
          <p:cNvGrpSpPr/>
          <p:nvPr/>
        </p:nvGrpSpPr>
        <p:grpSpPr>
          <a:xfrm>
            <a:off x="8725289" y="2277259"/>
            <a:ext cx="3367115" cy="4429378"/>
            <a:chOff x="8725289" y="2277259"/>
            <a:chExt cx="3367115" cy="4429378"/>
          </a:xfrm>
        </p:grpSpPr>
        <p:pic>
          <p:nvPicPr>
            <p:cNvPr id="13" name="Imagem 12">
              <a:extLst>
                <a:ext uri="{FF2B5EF4-FFF2-40B4-BE49-F238E27FC236}">
                  <a16:creationId xmlns:a16="http://schemas.microsoft.com/office/drawing/2014/main" id="{A8BC2F1A-3294-7D1F-9062-A6C9AE47840D}"/>
                </a:ext>
              </a:extLst>
            </p:cNvPr>
            <p:cNvPicPr>
              <a:picLocks noChangeAspect="1"/>
            </p:cNvPicPr>
            <p:nvPr/>
          </p:nvPicPr>
          <p:blipFill>
            <a:blip r:embed="rId5"/>
            <a:stretch>
              <a:fillRect/>
            </a:stretch>
          </p:blipFill>
          <p:spPr>
            <a:xfrm>
              <a:off x="8725289" y="2277259"/>
              <a:ext cx="3367115" cy="2526790"/>
            </a:xfrm>
            <a:prstGeom prst="rect">
              <a:avLst/>
            </a:prstGeom>
            <a:ln>
              <a:noFill/>
            </a:ln>
            <a:effectLst>
              <a:outerShdw blurRad="50800" dist="38100" dir="5400000" algn="t" rotWithShape="0">
                <a:prstClr val="black">
                  <a:alpha val="40000"/>
                </a:prstClr>
              </a:outerShdw>
            </a:effectLst>
          </p:spPr>
        </p:pic>
        <p:pic>
          <p:nvPicPr>
            <p:cNvPr id="14" name="Imagem 13">
              <a:extLst>
                <a:ext uri="{FF2B5EF4-FFF2-40B4-BE49-F238E27FC236}">
                  <a16:creationId xmlns:a16="http://schemas.microsoft.com/office/drawing/2014/main" id="{D9FA153D-2686-F119-3803-7DBB157CEB4F}"/>
                </a:ext>
              </a:extLst>
            </p:cNvPr>
            <p:cNvPicPr>
              <a:picLocks noChangeAspect="1"/>
            </p:cNvPicPr>
            <p:nvPr/>
          </p:nvPicPr>
          <p:blipFill>
            <a:blip r:embed="rId6"/>
            <a:stretch>
              <a:fillRect/>
            </a:stretch>
          </p:blipFill>
          <p:spPr>
            <a:xfrm>
              <a:off x="9036897" y="5014228"/>
              <a:ext cx="2832373" cy="1692409"/>
            </a:xfrm>
            <a:prstGeom prst="rect">
              <a:avLst/>
            </a:prstGeom>
            <a:ln>
              <a:noFill/>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261062614"/>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4. REMOÇÃO E SUBSTITUIÇÃO DE ÁRVORES</a:t>
            </a:r>
            <a:endParaRPr lang="pt-BR" sz="2600" b="1" cap="none" spc="0" dirty="0">
              <a:ln/>
              <a:solidFill>
                <a:schemeClr val="accent6"/>
              </a:solidFill>
              <a:effectLst/>
            </a:endParaRPr>
          </a:p>
        </p:txBody>
      </p:sp>
      <p:sp>
        <p:nvSpPr>
          <p:cNvPr id="4" name="CaixaDeTexto 3">
            <a:extLst>
              <a:ext uri="{FF2B5EF4-FFF2-40B4-BE49-F238E27FC236}">
                <a16:creationId xmlns:a16="http://schemas.microsoft.com/office/drawing/2014/main" id="{10FD8D6C-B8F6-672E-7D5D-691BFE5086AB}"/>
              </a:ext>
            </a:extLst>
          </p:cNvPr>
          <p:cNvSpPr txBox="1"/>
          <p:nvPr/>
        </p:nvSpPr>
        <p:spPr>
          <a:xfrm>
            <a:off x="1981396" y="2393046"/>
            <a:ext cx="7301059" cy="1061829"/>
          </a:xfrm>
          <a:prstGeom prst="rect">
            <a:avLst/>
          </a:prstGeom>
          <a:noFill/>
        </p:spPr>
        <p:txBody>
          <a:bodyPr wrap="square" rtlCol="0">
            <a:spAutoFit/>
          </a:bodyPr>
          <a:lstStyle/>
          <a:p>
            <a:pPr marL="342900" indent="-342900" algn="just">
              <a:buFont typeface="Wingdings" panose="05000000000000000000" pitchFamily="2" charset="2"/>
              <a:buChar char="Ø"/>
            </a:pPr>
            <a:r>
              <a:rPr lang="pt-BR" sz="2100" b="1" i="1" dirty="0">
                <a:solidFill>
                  <a:schemeClr val="tx1">
                    <a:lumMod val="65000"/>
                    <a:lumOff val="35000"/>
                  </a:schemeClr>
                </a:solidFill>
              </a:rPr>
              <a:t>A remoção é aplicada em casos de árvores com risco de queda ou senescentes, ou para espécies exóticas invasoras, aplicando-se substituição gradativa;</a:t>
            </a:r>
            <a:endParaRPr lang="pt-BR" sz="2100" b="1" i="1" dirty="0">
              <a:solidFill>
                <a:srgbClr val="3D4459"/>
              </a:solidFill>
            </a:endParaRPr>
          </a:p>
        </p:txBody>
      </p:sp>
      <p:sp>
        <p:nvSpPr>
          <p:cNvPr id="9" name="CaixaDeTexto 8">
            <a:extLst>
              <a:ext uri="{FF2B5EF4-FFF2-40B4-BE49-F238E27FC236}">
                <a16:creationId xmlns:a16="http://schemas.microsoft.com/office/drawing/2014/main" id="{6400EBAB-4246-B32B-0D82-E90CB0E29662}"/>
              </a:ext>
            </a:extLst>
          </p:cNvPr>
          <p:cNvSpPr txBox="1"/>
          <p:nvPr/>
        </p:nvSpPr>
        <p:spPr>
          <a:xfrm>
            <a:off x="1981395" y="3584369"/>
            <a:ext cx="7301059" cy="738664"/>
          </a:xfrm>
          <a:prstGeom prst="rect">
            <a:avLst/>
          </a:prstGeom>
          <a:noFill/>
        </p:spPr>
        <p:txBody>
          <a:bodyPr wrap="square" rtlCol="0">
            <a:spAutoFit/>
          </a:bodyPr>
          <a:lstStyle/>
          <a:p>
            <a:pPr marL="342900" indent="-342900" algn="just">
              <a:buFont typeface="Wingdings" panose="05000000000000000000" pitchFamily="2" charset="2"/>
              <a:buChar char="Ø"/>
            </a:pPr>
            <a:r>
              <a:rPr lang="pt-BR" sz="2100" b="1" i="1" dirty="0">
                <a:solidFill>
                  <a:schemeClr val="tx1">
                    <a:lumMod val="65000"/>
                    <a:lumOff val="35000"/>
                  </a:schemeClr>
                </a:solidFill>
              </a:rPr>
              <a:t>Critérios para remoção: autorização pelo órgão competente, equipe especializada e equipamentos adequados;</a:t>
            </a:r>
            <a:endParaRPr lang="pt-BR" sz="2100" b="1" i="1" dirty="0">
              <a:solidFill>
                <a:srgbClr val="3D4459"/>
              </a:solidFill>
            </a:endParaRPr>
          </a:p>
        </p:txBody>
      </p:sp>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pic>
        <p:nvPicPr>
          <p:cNvPr id="15" name="Imagem 14" descr="Caminhão na rua">
            <a:extLst>
              <a:ext uri="{FF2B5EF4-FFF2-40B4-BE49-F238E27FC236}">
                <a16:creationId xmlns:a16="http://schemas.microsoft.com/office/drawing/2014/main" id="{C0AEB4DA-6FC0-AD2D-CCC4-7D1A6F391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790" y="4452527"/>
            <a:ext cx="4975080" cy="2293201"/>
          </a:xfrm>
          <a:prstGeom prst="rect">
            <a:avLst/>
          </a:prstGeom>
        </p:spPr>
      </p:pic>
      <p:pic>
        <p:nvPicPr>
          <p:cNvPr id="17" name="Imagem 16" descr="Uma imagem contendo ao ar livre, rua, barco, caminhão">
            <a:extLst>
              <a:ext uri="{FF2B5EF4-FFF2-40B4-BE49-F238E27FC236}">
                <a16:creationId xmlns:a16="http://schemas.microsoft.com/office/drawing/2014/main" id="{CE830D19-4A14-FFEB-2893-CB7DECBD7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472" y="4494267"/>
            <a:ext cx="4975080" cy="2293201"/>
          </a:xfrm>
          <a:prstGeom prst="rect">
            <a:avLst/>
          </a:prstGeom>
        </p:spPr>
      </p:pic>
    </p:spTree>
    <p:extLst>
      <p:ext uri="{BB962C8B-B14F-4D97-AF65-F5344CB8AC3E}">
        <p14:creationId xmlns:p14="http://schemas.microsoft.com/office/powerpoint/2010/main" val="2730627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4. REMOÇÃO E SUBSTITUIÇÃO DE ÁRVORES</a:t>
            </a:r>
            <a:endParaRPr lang="pt-BR" sz="2600" b="1" cap="none" spc="0" dirty="0">
              <a:ln/>
              <a:solidFill>
                <a:schemeClr val="accent6"/>
              </a:solidFill>
              <a:effectLst/>
            </a:endParaRPr>
          </a:p>
        </p:txBody>
      </p:sp>
      <p:sp>
        <p:nvSpPr>
          <p:cNvPr id="10" name="CaixaDeTexto 9">
            <a:extLst>
              <a:ext uri="{FF2B5EF4-FFF2-40B4-BE49-F238E27FC236}">
                <a16:creationId xmlns:a16="http://schemas.microsoft.com/office/drawing/2014/main" id="{3190AD08-9795-3EE1-A275-8689403DCF3E}"/>
              </a:ext>
            </a:extLst>
          </p:cNvPr>
          <p:cNvSpPr txBox="1"/>
          <p:nvPr/>
        </p:nvSpPr>
        <p:spPr>
          <a:xfrm>
            <a:off x="1578695" y="2904683"/>
            <a:ext cx="7301059" cy="738664"/>
          </a:xfrm>
          <a:prstGeom prst="rect">
            <a:avLst/>
          </a:prstGeom>
          <a:noFill/>
        </p:spPr>
        <p:txBody>
          <a:bodyPr wrap="square" rtlCol="0">
            <a:spAutoFit/>
          </a:bodyPr>
          <a:lstStyle/>
          <a:p>
            <a:pPr marL="342900" indent="-342900" algn="just">
              <a:buFont typeface="Wingdings" panose="05000000000000000000" pitchFamily="2" charset="2"/>
              <a:buChar char="Ø"/>
            </a:pPr>
            <a:r>
              <a:rPr lang="pt-BR" sz="2100" b="1" i="1" dirty="0">
                <a:solidFill>
                  <a:schemeClr val="tx1">
                    <a:lumMod val="65000"/>
                    <a:lumOff val="35000"/>
                  </a:schemeClr>
                </a:solidFill>
              </a:rPr>
              <a:t>Rebaixamento ou remoção dos tocos requer a recomposição do calçamento;</a:t>
            </a:r>
            <a:endParaRPr lang="pt-BR" sz="2100" b="1" i="1" dirty="0">
              <a:solidFill>
                <a:srgbClr val="3D4459"/>
              </a:solidFill>
            </a:endParaRPr>
          </a:p>
        </p:txBody>
      </p:sp>
      <p:pic>
        <p:nvPicPr>
          <p:cNvPr id="12" name="Imagem 11">
            <a:extLst>
              <a:ext uri="{FF2B5EF4-FFF2-40B4-BE49-F238E27FC236}">
                <a16:creationId xmlns:a16="http://schemas.microsoft.com/office/drawing/2014/main" id="{60662DA5-3468-2DAA-B5AF-B9540D382D43}"/>
              </a:ext>
            </a:extLst>
          </p:cNvPr>
          <p:cNvPicPr>
            <a:picLocks noChangeAspect="1"/>
          </p:cNvPicPr>
          <p:nvPr/>
        </p:nvPicPr>
        <p:blipFill rotWithShape="1">
          <a:blip r:embed="rId4"/>
          <a:srcRect t="32682"/>
          <a:stretch/>
        </p:blipFill>
        <p:spPr>
          <a:xfrm>
            <a:off x="5248315" y="4430252"/>
            <a:ext cx="2253936" cy="2260008"/>
          </a:xfrm>
          <a:prstGeom prst="rect">
            <a:avLst/>
          </a:prstGeom>
          <a:ln>
            <a:noFill/>
          </a:ln>
          <a:effectLst>
            <a:outerShdw blurRad="50800" dist="38100" dir="5400000" algn="t" rotWithShape="0">
              <a:prstClr val="black">
                <a:alpha val="40000"/>
              </a:prstClr>
            </a:outerShdw>
          </a:effectLst>
        </p:spPr>
      </p:pic>
      <p:pic>
        <p:nvPicPr>
          <p:cNvPr id="5124" name="Picture 4" descr="Prefeitura inicia destoca e replantio de árvores em Londrina - Blog Londrina">
            <a:extLst>
              <a:ext uri="{FF2B5EF4-FFF2-40B4-BE49-F238E27FC236}">
                <a16:creationId xmlns:a16="http://schemas.microsoft.com/office/drawing/2014/main" id="{CF2FCE91-F5E5-9691-9867-0A6D39D5A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695" y="4430252"/>
            <a:ext cx="3480413" cy="2260008"/>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pic>
        <p:nvPicPr>
          <p:cNvPr id="11" name="Imagem 10">
            <a:extLst>
              <a:ext uri="{FF2B5EF4-FFF2-40B4-BE49-F238E27FC236}">
                <a16:creationId xmlns:a16="http://schemas.microsoft.com/office/drawing/2014/main" id="{7FE4E4F6-EBD7-3DDC-9946-406D71369904}"/>
              </a:ext>
            </a:extLst>
          </p:cNvPr>
          <p:cNvPicPr>
            <a:picLocks noChangeAspect="1"/>
          </p:cNvPicPr>
          <p:nvPr/>
        </p:nvPicPr>
        <p:blipFill>
          <a:blip r:embed="rId6"/>
          <a:stretch>
            <a:fillRect/>
          </a:stretch>
        </p:blipFill>
        <p:spPr>
          <a:xfrm>
            <a:off x="7717756" y="4421130"/>
            <a:ext cx="2968956" cy="2269130"/>
          </a:xfrm>
          <a:prstGeom prst="rect">
            <a:avLst/>
          </a:prstGeom>
        </p:spPr>
      </p:pic>
    </p:spTree>
    <p:extLst>
      <p:ext uri="{BB962C8B-B14F-4D97-AF65-F5344CB8AC3E}">
        <p14:creationId xmlns:p14="http://schemas.microsoft.com/office/powerpoint/2010/main" val="1380351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6. REMOÇÃO DE VEGETAÇÃO PARASITA</a:t>
            </a:r>
            <a:endParaRPr lang="pt-BR" sz="2600" b="1" cap="none" spc="0" dirty="0">
              <a:ln/>
              <a:solidFill>
                <a:schemeClr val="accent6"/>
              </a:solidFill>
              <a:effectLst/>
            </a:endParaRPr>
          </a:p>
        </p:txBody>
      </p:sp>
      <p:grpSp>
        <p:nvGrpSpPr>
          <p:cNvPr id="12" name="Agrupar 11">
            <a:extLst>
              <a:ext uri="{FF2B5EF4-FFF2-40B4-BE49-F238E27FC236}">
                <a16:creationId xmlns:a16="http://schemas.microsoft.com/office/drawing/2014/main" id="{B364D0F0-4646-20D0-95A6-E2628AFBC570}"/>
              </a:ext>
            </a:extLst>
          </p:cNvPr>
          <p:cNvGrpSpPr/>
          <p:nvPr/>
        </p:nvGrpSpPr>
        <p:grpSpPr>
          <a:xfrm>
            <a:off x="8747311" y="2201759"/>
            <a:ext cx="3250462" cy="4451493"/>
            <a:chOff x="8738346" y="2327265"/>
            <a:chExt cx="3250462" cy="4451493"/>
          </a:xfrm>
        </p:grpSpPr>
        <p:pic>
          <p:nvPicPr>
            <p:cNvPr id="4" name="Imagem 3">
              <a:extLst>
                <a:ext uri="{FF2B5EF4-FFF2-40B4-BE49-F238E27FC236}">
                  <a16:creationId xmlns:a16="http://schemas.microsoft.com/office/drawing/2014/main" id="{CF17D1E6-7AE2-AC3D-083C-F4EAB545858A}"/>
                </a:ext>
              </a:extLst>
            </p:cNvPr>
            <p:cNvPicPr>
              <a:picLocks noChangeAspect="1"/>
            </p:cNvPicPr>
            <p:nvPr/>
          </p:nvPicPr>
          <p:blipFill>
            <a:blip r:embed="rId5"/>
            <a:stretch>
              <a:fillRect/>
            </a:stretch>
          </p:blipFill>
          <p:spPr>
            <a:xfrm>
              <a:off x="8738346" y="4610700"/>
              <a:ext cx="3250462" cy="2168058"/>
            </a:xfrm>
            <a:prstGeom prst="rect">
              <a:avLst/>
            </a:prstGeom>
            <a:ln>
              <a:noFill/>
            </a:ln>
            <a:effectLst>
              <a:outerShdw blurRad="50800" dist="38100" dir="5400000" algn="t" rotWithShape="0">
                <a:prstClr val="black">
                  <a:alpha val="40000"/>
                </a:prstClr>
              </a:outerShdw>
            </a:effectLst>
          </p:spPr>
        </p:pic>
        <p:grpSp>
          <p:nvGrpSpPr>
            <p:cNvPr id="11" name="Agrupar 10">
              <a:extLst>
                <a:ext uri="{FF2B5EF4-FFF2-40B4-BE49-F238E27FC236}">
                  <a16:creationId xmlns:a16="http://schemas.microsoft.com/office/drawing/2014/main" id="{020AE744-4302-8944-8446-CD90FCD55E21}"/>
                </a:ext>
              </a:extLst>
            </p:cNvPr>
            <p:cNvGrpSpPr/>
            <p:nvPr/>
          </p:nvGrpSpPr>
          <p:grpSpPr>
            <a:xfrm>
              <a:off x="9082205" y="2327265"/>
              <a:ext cx="2509057" cy="2169822"/>
              <a:chOff x="9082205" y="2327265"/>
              <a:chExt cx="2509057" cy="2169822"/>
            </a:xfrm>
          </p:grpSpPr>
          <p:pic>
            <p:nvPicPr>
              <p:cNvPr id="9" name="Imagem 8">
                <a:extLst>
                  <a:ext uri="{FF2B5EF4-FFF2-40B4-BE49-F238E27FC236}">
                    <a16:creationId xmlns:a16="http://schemas.microsoft.com/office/drawing/2014/main" id="{C8DB9749-2E5D-7806-9861-47800B7258FD}"/>
                  </a:ext>
                </a:extLst>
              </p:cNvPr>
              <p:cNvPicPr>
                <a:picLocks noChangeAspect="1"/>
              </p:cNvPicPr>
              <p:nvPr/>
            </p:nvPicPr>
            <p:blipFill>
              <a:blip r:embed="rId6"/>
              <a:stretch>
                <a:fillRect/>
              </a:stretch>
            </p:blipFill>
            <p:spPr>
              <a:xfrm>
                <a:off x="9082205" y="2327265"/>
                <a:ext cx="2455372" cy="1843166"/>
              </a:xfrm>
              <a:prstGeom prst="rect">
                <a:avLst/>
              </a:prstGeom>
              <a:ln>
                <a:noFill/>
              </a:ln>
              <a:effectLst>
                <a:outerShdw blurRad="50800" dist="38100" dir="5400000" algn="t" rotWithShape="0">
                  <a:prstClr val="black">
                    <a:alpha val="40000"/>
                  </a:prstClr>
                </a:outerShdw>
              </a:effectLst>
            </p:spPr>
          </p:pic>
          <p:sp>
            <p:nvSpPr>
              <p:cNvPr id="10" name="CaixaDeTexto 9">
                <a:extLst>
                  <a:ext uri="{FF2B5EF4-FFF2-40B4-BE49-F238E27FC236}">
                    <a16:creationId xmlns:a16="http://schemas.microsoft.com/office/drawing/2014/main" id="{9B287E4D-BB73-07E7-FF12-CC12BEDEF887}"/>
                  </a:ext>
                </a:extLst>
              </p:cNvPr>
              <p:cNvSpPr txBox="1"/>
              <p:nvPr/>
            </p:nvSpPr>
            <p:spPr>
              <a:xfrm>
                <a:off x="9135891" y="4158533"/>
                <a:ext cx="2455371" cy="338554"/>
              </a:xfrm>
              <a:prstGeom prst="rect">
                <a:avLst/>
              </a:prstGeom>
              <a:noFill/>
            </p:spPr>
            <p:txBody>
              <a:bodyPr wrap="square" rtlCol="0">
                <a:spAutoFit/>
              </a:bodyPr>
              <a:lstStyle/>
              <a:p>
                <a:pPr algn="ctr"/>
                <a:r>
                  <a:rPr lang="pt-BR" sz="1600" i="1" dirty="0"/>
                  <a:t>Erva - de - passarinho.</a:t>
                </a:r>
              </a:p>
            </p:txBody>
          </p:sp>
        </p:grpSp>
      </p:grpSp>
      <p:sp>
        <p:nvSpPr>
          <p:cNvPr id="13" name="CaixaDeTexto 12">
            <a:extLst>
              <a:ext uri="{FF2B5EF4-FFF2-40B4-BE49-F238E27FC236}">
                <a16:creationId xmlns:a16="http://schemas.microsoft.com/office/drawing/2014/main" id="{AB2CE664-9E30-B8D7-0427-05796243D08F}"/>
              </a:ext>
            </a:extLst>
          </p:cNvPr>
          <p:cNvSpPr txBox="1"/>
          <p:nvPr/>
        </p:nvSpPr>
        <p:spPr>
          <a:xfrm>
            <a:off x="1089902" y="2805544"/>
            <a:ext cx="7310027" cy="1708160"/>
          </a:xfrm>
          <a:prstGeom prst="rect">
            <a:avLst/>
          </a:prstGeom>
          <a:noFill/>
        </p:spPr>
        <p:txBody>
          <a:bodyPr wrap="square" rtlCol="0">
            <a:spAutoFit/>
          </a:bodyPr>
          <a:lstStyle/>
          <a:p>
            <a:pPr marL="342900" indent="-342900" algn="just">
              <a:buFont typeface="Wingdings" panose="05000000000000000000" pitchFamily="2" charset="2"/>
              <a:buChar char="Ø"/>
            </a:pPr>
            <a:r>
              <a:rPr lang="pt-BR" sz="2100" b="1" i="1" dirty="0">
                <a:solidFill>
                  <a:schemeClr val="tx1">
                    <a:lumMod val="65000"/>
                    <a:lumOff val="35000"/>
                  </a:schemeClr>
                </a:solidFill>
              </a:rPr>
              <a:t>Consiste na remoção de, figueira mata-pau e fios-de-ovos</a:t>
            </a:r>
          </a:p>
          <a:p>
            <a:pPr algn="just"/>
            <a:endParaRPr lang="pt-BR" sz="2100" b="1" i="1" dirty="0">
              <a:solidFill>
                <a:schemeClr val="tx1">
                  <a:lumMod val="65000"/>
                  <a:lumOff val="35000"/>
                </a:schemeClr>
              </a:solidFill>
            </a:endParaRPr>
          </a:p>
          <a:p>
            <a:pPr algn="just"/>
            <a:endParaRPr lang="pt-BR" sz="2100" b="1" i="1" dirty="0">
              <a:solidFill>
                <a:schemeClr val="tx1">
                  <a:lumMod val="65000"/>
                  <a:lumOff val="35000"/>
                </a:schemeClr>
              </a:solidFill>
            </a:endParaRPr>
          </a:p>
          <a:p>
            <a:pPr marL="342900" indent="-342900" algn="just">
              <a:buFont typeface="Wingdings" panose="05000000000000000000" pitchFamily="2" charset="2"/>
              <a:buChar char="Ø"/>
            </a:pPr>
            <a:r>
              <a:rPr lang="pt-BR" sz="2100" b="1" i="1" dirty="0">
                <a:solidFill>
                  <a:schemeClr val="tx1">
                    <a:lumMod val="65000"/>
                    <a:lumOff val="35000"/>
                  </a:schemeClr>
                </a:solidFill>
              </a:rPr>
              <a:t>O desenvolvimento de suas raízes provocam o estrangulamento do hospedeiro</a:t>
            </a:r>
          </a:p>
        </p:txBody>
      </p:sp>
      <p:sp>
        <p:nvSpPr>
          <p:cNvPr id="14" name="CaixaDeTexto 13">
            <a:extLst>
              <a:ext uri="{FF2B5EF4-FFF2-40B4-BE49-F238E27FC236}">
                <a16:creationId xmlns:a16="http://schemas.microsoft.com/office/drawing/2014/main" id="{3F23C379-642E-1B81-815E-5FA51059E847}"/>
              </a:ext>
            </a:extLst>
          </p:cNvPr>
          <p:cNvSpPr txBox="1"/>
          <p:nvPr/>
        </p:nvSpPr>
        <p:spPr>
          <a:xfrm>
            <a:off x="1089901" y="5202583"/>
            <a:ext cx="7310027" cy="738664"/>
          </a:xfrm>
          <a:prstGeom prst="rect">
            <a:avLst/>
          </a:prstGeom>
          <a:noFill/>
        </p:spPr>
        <p:txBody>
          <a:bodyPr wrap="square" rtlCol="0">
            <a:spAutoFit/>
          </a:bodyPr>
          <a:lstStyle/>
          <a:p>
            <a:pPr marL="342900" indent="-342900" algn="just">
              <a:buFont typeface="Wingdings" panose="05000000000000000000" pitchFamily="2" charset="2"/>
              <a:buChar char="Ø"/>
            </a:pPr>
            <a:r>
              <a:rPr lang="pt-BR" sz="2100" b="1" i="1" dirty="0">
                <a:solidFill>
                  <a:srgbClr val="3D4459"/>
                </a:solidFill>
              </a:rPr>
              <a:t> </a:t>
            </a:r>
            <a:r>
              <a:rPr lang="pt-BR" sz="2100" b="1" i="1" dirty="0">
                <a:solidFill>
                  <a:schemeClr val="tx1">
                    <a:lumMod val="65000"/>
                    <a:lumOff val="35000"/>
                  </a:schemeClr>
                </a:solidFill>
              </a:rPr>
              <a:t>Os resíduos gerados deverão ter um tratamento ou destino apropriado a fim de não ocorrer propagação do parasita.</a:t>
            </a:r>
          </a:p>
        </p:txBody>
      </p:sp>
    </p:spTree>
    <p:extLst>
      <p:ext uri="{BB962C8B-B14F-4D97-AF65-F5344CB8AC3E}">
        <p14:creationId xmlns:p14="http://schemas.microsoft.com/office/powerpoint/2010/main" val="4192734198"/>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941294" y="1789888"/>
            <a:ext cx="11250706"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7. DESTINAÇÃO DOS RESÍDUOS DE PODA E/OU CORTE DE ÁRVORES</a:t>
            </a:r>
            <a:endParaRPr lang="pt-BR" sz="2600" b="1" cap="none" spc="0" dirty="0">
              <a:ln/>
              <a:solidFill>
                <a:schemeClr val="accent6"/>
              </a:solidFill>
              <a:effectLst/>
            </a:endParaRPr>
          </a:p>
        </p:txBody>
      </p:sp>
      <p:sp>
        <p:nvSpPr>
          <p:cNvPr id="4" name="CaixaDeTexto 3">
            <a:extLst>
              <a:ext uri="{FF2B5EF4-FFF2-40B4-BE49-F238E27FC236}">
                <a16:creationId xmlns:a16="http://schemas.microsoft.com/office/drawing/2014/main" id="{15D81AAE-030E-8A50-641F-B06ED3EC59A7}"/>
              </a:ext>
            </a:extLst>
          </p:cNvPr>
          <p:cNvSpPr txBox="1"/>
          <p:nvPr/>
        </p:nvSpPr>
        <p:spPr>
          <a:xfrm>
            <a:off x="665607" y="4418171"/>
            <a:ext cx="7310027" cy="1061829"/>
          </a:xfrm>
          <a:prstGeom prst="rect">
            <a:avLst/>
          </a:prstGeom>
          <a:noFill/>
        </p:spPr>
        <p:txBody>
          <a:bodyPr wrap="square" rtlCol="0">
            <a:spAutoFit/>
          </a:bodyPr>
          <a:lstStyle/>
          <a:p>
            <a:pPr marL="342900" indent="-342900" algn="just">
              <a:buFont typeface="Wingdings" panose="05000000000000000000" pitchFamily="2" charset="2"/>
              <a:buChar char="Ø"/>
            </a:pPr>
            <a:r>
              <a:rPr lang="pt-BR" sz="2100" b="1" i="1" dirty="0">
                <a:solidFill>
                  <a:srgbClr val="3D4459"/>
                </a:solidFill>
              </a:rPr>
              <a:t> </a:t>
            </a:r>
            <a:r>
              <a:rPr lang="pt-BR" sz="2100" b="1" i="1" dirty="0">
                <a:solidFill>
                  <a:schemeClr val="tx1">
                    <a:lumMod val="65000"/>
                    <a:lumOff val="35000"/>
                  </a:schemeClr>
                </a:solidFill>
              </a:rPr>
              <a:t>O material resultante deverá ser encaminhado ao aterro sanitário licenciado, ou ainda ao Viveiro Municipal, para produção de biomassa ou composto orgânico;</a:t>
            </a:r>
          </a:p>
        </p:txBody>
      </p:sp>
      <p:sp>
        <p:nvSpPr>
          <p:cNvPr id="9" name="CaixaDeTexto 8">
            <a:extLst>
              <a:ext uri="{FF2B5EF4-FFF2-40B4-BE49-F238E27FC236}">
                <a16:creationId xmlns:a16="http://schemas.microsoft.com/office/drawing/2014/main" id="{C49A79B5-5588-89FA-320C-70BE1C0F3033}"/>
              </a:ext>
            </a:extLst>
          </p:cNvPr>
          <p:cNvSpPr txBox="1"/>
          <p:nvPr/>
        </p:nvSpPr>
        <p:spPr>
          <a:xfrm>
            <a:off x="665606" y="3184841"/>
            <a:ext cx="7310027" cy="1061829"/>
          </a:xfrm>
          <a:prstGeom prst="rect">
            <a:avLst/>
          </a:prstGeom>
          <a:noFill/>
        </p:spPr>
        <p:txBody>
          <a:bodyPr wrap="square" rtlCol="0">
            <a:spAutoFit/>
          </a:bodyPr>
          <a:lstStyle/>
          <a:p>
            <a:pPr marL="342900" indent="-342900" algn="just">
              <a:buFont typeface="Wingdings" panose="05000000000000000000" pitchFamily="2" charset="2"/>
              <a:buChar char="Ø"/>
            </a:pPr>
            <a:r>
              <a:rPr lang="pt-BR" sz="2100" b="1" i="1" dirty="0">
                <a:solidFill>
                  <a:srgbClr val="3D4459"/>
                </a:solidFill>
              </a:rPr>
              <a:t> </a:t>
            </a:r>
            <a:r>
              <a:rPr lang="pt-BR" sz="2100" b="1" i="1" dirty="0">
                <a:solidFill>
                  <a:schemeClr val="tx1">
                    <a:lumMod val="65000"/>
                    <a:lumOff val="35000"/>
                  </a:schemeClr>
                </a:solidFill>
              </a:rPr>
              <a:t>Os galhos ou ramos são triturados ou picados imediatamente após a execução das podas, por meio de trituradores ou picadores.</a:t>
            </a:r>
          </a:p>
        </p:txBody>
      </p:sp>
      <p:pic>
        <p:nvPicPr>
          <p:cNvPr id="11" name="Imagem 10">
            <a:extLst>
              <a:ext uri="{FF2B5EF4-FFF2-40B4-BE49-F238E27FC236}">
                <a16:creationId xmlns:a16="http://schemas.microsoft.com/office/drawing/2014/main" id="{EFBD3C3B-442D-7C85-C151-D8B6ECFF9B55}"/>
              </a:ext>
            </a:extLst>
          </p:cNvPr>
          <p:cNvPicPr>
            <a:picLocks noChangeAspect="1"/>
          </p:cNvPicPr>
          <p:nvPr/>
        </p:nvPicPr>
        <p:blipFill>
          <a:blip r:embed="rId5"/>
          <a:stretch>
            <a:fillRect/>
          </a:stretch>
        </p:blipFill>
        <p:spPr>
          <a:xfrm>
            <a:off x="8151529" y="2434148"/>
            <a:ext cx="3992372" cy="2514937"/>
          </a:xfrm>
          <a:prstGeom prst="rect">
            <a:avLst/>
          </a:prstGeom>
          <a:ln>
            <a:noFill/>
          </a:ln>
          <a:effectLst>
            <a:outerShdw blurRad="50800" dist="38100" dir="5400000" algn="t" rotWithShape="0">
              <a:prstClr val="black">
                <a:alpha val="40000"/>
              </a:prstClr>
            </a:outerShdw>
          </a:effectLst>
        </p:spPr>
      </p:pic>
      <p:pic>
        <p:nvPicPr>
          <p:cNvPr id="12" name="Imagem 11">
            <a:extLst>
              <a:ext uri="{FF2B5EF4-FFF2-40B4-BE49-F238E27FC236}">
                <a16:creationId xmlns:a16="http://schemas.microsoft.com/office/drawing/2014/main" id="{CCBE2D74-9FEF-97A2-07B8-DA0C7EDE94DF}"/>
              </a:ext>
            </a:extLst>
          </p:cNvPr>
          <p:cNvPicPr>
            <a:picLocks noChangeAspect="1"/>
          </p:cNvPicPr>
          <p:nvPr/>
        </p:nvPicPr>
        <p:blipFill>
          <a:blip r:embed="rId6"/>
          <a:stretch>
            <a:fillRect/>
          </a:stretch>
        </p:blipFill>
        <p:spPr>
          <a:xfrm>
            <a:off x="8442500" y="4949085"/>
            <a:ext cx="3410430" cy="1989704"/>
          </a:xfrm>
          <a:prstGeom prst="ellipse">
            <a:avLst/>
          </a:prstGeom>
          <a:ln>
            <a:noFill/>
          </a:ln>
          <a:effectLst>
            <a:softEdge rad="112500"/>
          </a:effectLst>
        </p:spPr>
      </p:pic>
    </p:spTree>
    <p:extLst>
      <p:ext uri="{BB962C8B-B14F-4D97-AF65-F5344CB8AC3E}">
        <p14:creationId xmlns:p14="http://schemas.microsoft.com/office/powerpoint/2010/main" val="2591399968"/>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8. READEQUAÇÃO DE CANTEIROS E FAIXAS PERMEÁVEIS</a:t>
            </a:r>
            <a:endParaRPr lang="pt-BR" sz="2600" b="1" cap="none" spc="0" dirty="0">
              <a:ln/>
              <a:solidFill>
                <a:schemeClr val="accent6"/>
              </a:solidFill>
              <a:effectLst/>
            </a:endParaRPr>
          </a:p>
        </p:txBody>
      </p:sp>
      <p:pic>
        <p:nvPicPr>
          <p:cNvPr id="9" name="Imagem 8">
            <a:extLst>
              <a:ext uri="{FF2B5EF4-FFF2-40B4-BE49-F238E27FC236}">
                <a16:creationId xmlns:a16="http://schemas.microsoft.com/office/drawing/2014/main" id="{FE3368F6-A3CC-44B7-6283-F9643F44CD5D}"/>
              </a:ext>
            </a:extLst>
          </p:cNvPr>
          <p:cNvPicPr>
            <a:picLocks noChangeAspect="1"/>
          </p:cNvPicPr>
          <p:nvPr/>
        </p:nvPicPr>
        <p:blipFill>
          <a:blip r:embed="rId4"/>
          <a:stretch>
            <a:fillRect/>
          </a:stretch>
        </p:blipFill>
        <p:spPr>
          <a:xfrm>
            <a:off x="8626263" y="2439643"/>
            <a:ext cx="2855934" cy="3807912"/>
          </a:xfrm>
          <a:prstGeom prst="rect">
            <a:avLst/>
          </a:prstGeom>
          <a:ln>
            <a:noFill/>
          </a:ln>
          <a:effectLst>
            <a:outerShdw blurRad="50800" dist="38100" dir="5400000" algn="t" rotWithShape="0">
              <a:prstClr val="black">
                <a:alpha val="40000"/>
              </a:prstClr>
            </a:outerShdw>
          </a:effectLst>
        </p:spPr>
      </p:pic>
      <p:sp>
        <p:nvSpPr>
          <p:cNvPr id="11" name="CaixaDeTexto 10">
            <a:extLst>
              <a:ext uri="{FF2B5EF4-FFF2-40B4-BE49-F238E27FC236}">
                <a16:creationId xmlns:a16="http://schemas.microsoft.com/office/drawing/2014/main" id="{DE495C49-F58F-A942-D467-B4C579CAD0B3}"/>
              </a:ext>
            </a:extLst>
          </p:cNvPr>
          <p:cNvSpPr txBox="1"/>
          <p:nvPr/>
        </p:nvSpPr>
        <p:spPr>
          <a:xfrm>
            <a:off x="934550" y="2734702"/>
            <a:ext cx="7180750" cy="1107996"/>
          </a:xfrm>
          <a:prstGeom prst="rect">
            <a:avLst/>
          </a:prstGeom>
          <a:noFill/>
        </p:spPr>
        <p:txBody>
          <a:bodyPr wrap="square" rtlCol="0">
            <a:spAutoFit/>
          </a:bodyPr>
          <a:lstStyle/>
          <a:p>
            <a:pPr marL="342900" indent="-342900" algn="just">
              <a:buFont typeface="Wingdings" panose="05000000000000000000" pitchFamily="2" charset="2"/>
              <a:buChar char="Ø"/>
            </a:pPr>
            <a:r>
              <a:rPr lang="pt-BR" sz="2200" b="1" i="1" dirty="0">
                <a:solidFill>
                  <a:srgbClr val="3D4459"/>
                </a:solidFill>
              </a:rPr>
              <a:t> </a:t>
            </a:r>
            <a:r>
              <a:rPr lang="pt-BR" sz="2200" b="1" i="1" dirty="0">
                <a:solidFill>
                  <a:schemeClr val="tx1">
                    <a:lumMod val="65000"/>
                    <a:lumOff val="35000"/>
                  </a:schemeClr>
                </a:solidFill>
              </a:rPr>
              <a:t>No entorno da árvore plantada é imprescindível manter uma área permeável, na forma de canteiro ou faixa, que permita a infiltração de água e aeração do solo;</a:t>
            </a:r>
          </a:p>
        </p:txBody>
      </p:sp>
      <p:sp>
        <p:nvSpPr>
          <p:cNvPr id="12" name="CaixaDeTexto 11">
            <a:extLst>
              <a:ext uri="{FF2B5EF4-FFF2-40B4-BE49-F238E27FC236}">
                <a16:creationId xmlns:a16="http://schemas.microsoft.com/office/drawing/2014/main" id="{34AF5FAF-C2F2-7F8C-FA94-2E3B552EE7A1}"/>
              </a:ext>
            </a:extLst>
          </p:cNvPr>
          <p:cNvSpPr txBox="1"/>
          <p:nvPr/>
        </p:nvSpPr>
        <p:spPr>
          <a:xfrm>
            <a:off x="934550" y="4429540"/>
            <a:ext cx="7180750" cy="769441"/>
          </a:xfrm>
          <a:prstGeom prst="rect">
            <a:avLst/>
          </a:prstGeom>
          <a:noFill/>
        </p:spPr>
        <p:txBody>
          <a:bodyPr wrap="square" rtlCol="0">
            <a:spAutoFit/>
          </a:bodyPr>
          <a:lstStyle/>
          <a:p>
            <a:pPr marL="342900" indent="-342900" algn="just">
              <a:buFont typeface="Wingdings" panose="05000000000000000000" pitchFamily="2" charset="2"/>
              <a:buChar char="Ø"/>
            </a:pPr>
            <a:r>
              <a:rPr lang="pt-BR" sz="2200" b="1" i="1" dirty="0">
                <a:solidFill>
                  <a:srgbClr val="3D4459"/>
                </a:solidFill>
              </a:rPr>
              <a:t> </a:t>
            </a:r>
            <a:r>
              <a:rPr lang="pt-BR" sz="2200" b="1" i="1" dirty="0">
                <a:solidFill>
                  <a:schemeClr val="tx1">
                    <a:lumMod val="65000"/>
                    <a:lumOff val="35000"/>
                  </a:schemeClr>
                </a:solidFill>
              </a:rPr>
              <a:t>Preservar largura mínima de 1,20m de faixa livre destinada exclusivamente à circulação de pedestres.</a:t>
            </a:r>
          </a:p>
        </p:txBody>
      </p:sp>
    </p:spTree>
    <p:extLst>
      <p:ext uri="{BB962C8B-B14F-4D97-AF65-F5344CB8AC3E}">
        <p14:creationId xmlns:p14="http://schemas.microsoft.com/office/powerpoint/2010/main" val="1078741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9. ADUBAÇÃO DE ÁRVORES</a:t>
            </a:r>
            <a:endParaRPr lang="pt-BR" sz="2600" b="1" cap="none" spc="0" dirty="0">
              <a:ln/>
              <a:solidFill>
                <a:schemeClr val="accent6"/>
              </a:solidFill>
              <a:effectLst/>
            </a:endParaRPr>
          </a:p>
        </p:txBody>
      </p:sp>
      <p:sp>
        <p:nvSpPr>
          <p:cNvPr id="4" name="CaixaDeTexto 3">
            <a:extLst>
              <a:ext uri="{FF2B5EF4-FFF2-40B4-BE49-F238E27FC236}">
                <a16:creationId xmlns:a16="http://schemas.microsoft.com/office/drawing/2014/main" id="{E684B001-38BC-7435-1ADA-D1187D4F293C}"/>
              </a:ext>
            </a:extLst>
          </p:cNvPr>
          <p:cNvSpPr txBox="1"/>
          <p:nvPr/>
        </p:nvSpPr>
        <p:spPr>
          <a:xfrm>
            <a:off x="1850640" y="2560381"/>
            <a:ext cx="10074137" cy="769441"/>
          </a:xfrm>
          <a:prstGeom prst="rect">
            <a:avLst/>
          </a:prstGeom>
          <a:noFill/>
        </p:spPr>
        <p:txBody>
          <a:bodyPr wrap="square" rtlCol="0">
            <a:spAutoFit/>
          </a:bodyPr>
          <a:lstStyle/>
          <a:p>
            <a:pPr marL="342900" indent="-342900" algn="just">
              <a:buFont typeface="Wingdings" panose="05000000000000000000" pitchFamily="2" charset="2"/>
              <a:buChar char="Ø"/>
            </a:pPr>
            <a:r>
              <a:rPr lang="pt-BR" sz="2200" b="1" i="1" dirty="0">
                <a:solidFill>
                  <a:srgbClr val="3D4459"/>
                </a:solidFill>
              </a:rPr>
              <a:t> </a:t>
            </a:r>
            <a:r>
              <a:rPr lang="pt-BR" sz="2200" b="1" i="1" dirty="0">
                <a:solidFill>
                  <a:schemeClr val="tx1">
                    <a:lumMod val="65000"/>
                    <a:lumOff val="35000"/>
                  </a:schemeClr>
                </a:solidFill>
              </a:rPr>
              <a:t>A adição de adubo ou fertilizante é uma estratégia utilizada para suprir as deficiências de nutrientes importantes para a sobrevivência das árvores.</a:t>
            </a:r>
          </a:p>
        </p:txBody>
      </p:sp>
      <p:grpSp>
        <p:nvGrpSpPr>
          <p:cNvPr id="12" name="Agrupar 11">
            <a:extLst>
              <a:ext uri="{FF2B5EF4-FFF2-40B4-BE49-F238E27FC236}">
                <a16:creationId xmlns:a16="http://schemas.microsoft.com/office/drawing/2014/main" id="{8BE23C0C-C527-6F4A-3E6A-609CF97A5BCC}"/>
              </a:ext>
            </a:extLst>
          </p:cNvPr>
          <p:cNvGrpSpPr/>
          <p:nvPr/>
        </p:nvGrpSpPr>
        <p:grpSpPr>
          <a:xfrm>
            <a:off x="2023293" y="3546640"/>
            <a:ext cx="4173990" cy="3392056"/>
            <a:chOff x="2023293" y="3546640"/>
            <a:chExt cx="4173990" cy="3392056"/>
          </a:xfrm>
        </p:grpSpPr>
        <p:pic>
          <p:nvPicPr>
            <p:cNvPr id="10" name="Imagem 9">
              <a:extLst>
                <a:ext uri="{FF2B5EF4-FFF2-40B4-BE49-F238E27FC236}">
                  <a16:creationId xmlns:a16="http://schemas.microsoft.com/office/drawing/2014/main" id="{3E376D9D-5E1B-2092-7FAE-C1EEB4312207}"/>
                </a:ext>
              </a:extLst>
            </p:cNvPr>
            <p:cNvPicPr>
              <a:picLocks noChangeAspect="1"/>
            </p:cNvPicPr>
            <p:nvPr/>
          </p:nvPicPr>
          <p:blipFill>
            <a:blip r:embed="rId5"/>
            <a:stretch>
              <a:fillRect/>
            </a:stretch>
          </p:blipFill>
          <p:spPr>
            <a:xfrm>
              <a:off x="2023293" y="3546640"/>
              <a:ext cx="4173990" cy="2991946"/>
            </a:xfrm>
            <a:prstGeom prst="rect">
              <a:avLst/>
            </a:prstGeom>
            <a:ln>
              <a:noFill/>
            </a:ln>
            <a:effectLst>
              <a:softEdge rad="112500"/>
            </a:effectLst>
          </p:spPr>
        </p:pic>
        <p:sp>
          <p:nvSpPr>
            <p:cNvPr id="9" name="CaixaDeTexto 8">
              <a:extLst>
                <a:ext uri="{FF2B5EF4-FFF2-40B4-BE49-F238E27FC236}">
                  <a16:creationId xmlns:a16="http://schemas.microsoft.com/office/drawing/2014/main" id="{8B905463-1F12-76AE-AEED-0973871694F3}"/>
                </a:ext>
              </a:extLst>
            </p:cNvPr>
            <p:cNvSpPr txBox="1"/>
            <p:nvPr/>
          </p:nvSpPr>
          <p:spPr>
            <a:xfrm>
              <a:off x="2524125" y="6538586"/>
              <a:ext cx="2933700" cy="400110"/>
            </a:xfrm>
            <a:prstGeom prst="rect">
              <a:avLst/>
            </a:prstGeom>
            <a:noFill/>
          </p:spPr>
          <p:txBody>
            <a:bodyPr wrap="square" rtlCol="0">
              <a:spAutoFit/>
            </a:bodyPr>
            <a:lstStyle/>
            <a:p>
              <a:pPr algn="ctr"/>
              <a:r>
                <a:rPr lang="pt-BR" sz="2000" dirty="0"/>
                <a:t>Adubação inorgânica</a:t>
              </a:r>
            </a:p>
          </p:txBody>
        </p:sp>
      </p:grpSp>
      <p:grpSp>
        <p:nvGrpSpPr>
          <p:cNvPr id="14" name="Agrupar 13">
            <a:extLst>
              <a:ext uri="{FF2B5EF4-FFF2-40B4-BE49-F238E27FC236}">
                <a16:creationId xmlns:a16="http://schemas.microsoft.com/office/drawing/2014/main" id="{B3E7C1D3-FA2E-28DB-BF1F-8F57B38166CA}"/>
              </a:ext>
            </a:extLst>
          </p:cNvPr>
          <p:cNvGrpSpPr/>
          <p:nvPr/>
        </p:nvGrpSpPr>
        <p:grpSpPr>
          <a:xfrm>
            <a:off x="6646243" y="3546639"/>
            <a:ext cx="4339083" cy="3342139"/>
            <a:chOff x="6646243" y="3546639"/>
            <a:chExt cx="4339083" cy="3342139"/>
          </a:xfrm>
        </p:grpSpPr>
        <p:pic>
          <p:nvPicPr>
            <p:cNvPr id="13" name="Imagem 12">
              <a:extLst>
                <a:ext uri="{FF2B5EF4-FFF2-40B4-BE49-F238E27FC236}">
                  <a16:creationId xmlns:a16="http://schemas.microsoft.com/office/drawing/2014/main" id="{214D79D4-2A95-A069-967B-3329861F17FC}"/>
                </a:ext>
              </a:extLst>
            </p:cNvPr>
            <p:cNvPicPr>
              <a:picLocks noChangeAspect="1"/>
            </p:cNvPicPr>
            <p:nvPr/>
          </p:nvPicPr>
          <p:blipFill>
            <a:blip r:embed="rId6"/>
            <a:stretch>
              <a:fillRect/>
            </a:stretch>
          </p:blipFill>
          <p:spPr>
            <a:xfrm>
              <a:off x="6646243" y="3546639"/>
              <a:ext cx="4339083" cy="2881875"/>
            </a:xfrm>
            <a:prstGeom prst="rect">
              <a:avLst/>
            </a:prstGeom>
            <a:ln>
              <a:noFill/>
            </a:ln>
            <a:effectLst>
              <a:softEdge rad="112500"/>
            </a:effectLst>
          </p:spPr>
        </p:pic>
        <p:sp>
          <p:nvSpPr>
            <p:cNvPr id="11" name="CaixaDeTexto 10">
              <a:extLst>
                <a:ext uri="{FF2B5EF4-FFF2-40B4-BE49-F238E27FC236}">
                  <a16:creationId xmlns:a16="http://schemas.microsoft.com/office/drawing/2014/main" id="{473F5658-8F27-B1FD-3887-66217349015E}"/>
                </a:ext>
              </a:extLst>
            </p:cNvPr>
            <p:cNvSpPr txBox="1"/>
            <p:nvPr/>
          </p:nvSpPr>
          <p:spPr>
            <a:xfrm>
              <a:off x="7471304" y="6488668"/>
              <a:ext cx="2933700" cy="400110"/>
            </a:xfrm>
            <a:prstGeom prst="rect">
              <a:avLst/>
            </a:prstGeom>
            <a:noFill/>
          </p:spPr>
          <p:txBody>
            <a:bodyPr wrap="square" rtlCol="0">
              <a:spAutoFit/>
            </a:bodyPr>
            <a:lstStyle/>
            <a:p>
              <a:pPr algn="ctr"/>
              <a:r>
                <a:rPr lang="pt-BR" sz="2000" dirty="0"/>
                <a:t>Adubação orgânica</a:t>
              </a:r>
            </a:p>
          </p:txBody>
        </p:sp>
      </p:grpSp>
    </p:spTree>
    <p:extLst>
      <p:ext uri="{BB962C8B-B14F-4D97-AF65-F5344CB8AC3E}">
        <p14:creationId xmlns:p14="http://schemas.microsoft.com/office/powerpoint/2010/main" val="1593726805"/>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1676400" y="1655417"/>
            <a:ext cx="10515600"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10. IRRIGAÇÃO E TÉCNICAS PARA MANUTENÇÃO DA UMIDADE DO SOLO</a:t>
            </a:r>
            <a:endParaRPr lang="pt-BR" sz="2600" b="1" cap="none" spc="0" dirty="0">
              <a:ln/>
              <a:solidFill>
                <a:schemeClr val="accent6"/>
              </a:solidFill>
              <a:effectLst/>
            </a:endParaRPr>
          </a:p>
        </p:txBody>
      </p:sp>
      <p:pic>
        <p:nvPicPr>
          <p:cNvPr id="4" name="Imagem 3">
            <a:extLst>
              <a:ext uri="{FF2B5EF4-FFF2-40B4-BE49-F238E27FC236}">
                <a16:creationId xmlns:a16="http://schemas.microsoft.com/office/drawing/2014/main" id="{0B7D378B-708C-D1BC-407A-1155F3E0C526}"/>
              </a:ext>
            </a:extLst>
          </p:cNvPr>
          <p:cNvPicPr>
            <a:picLocks noChangeAspect="1"/>
          </p:cNvPicPr>
          <p:nvPr/>
        </p:nvPicPr>
        <p:blipFill>
          <a:blip r:embed="rId5"/>
          <a:stretch>
            <a:fillRect/>
          </a:stretch>
        </p:blipFill>
        <p:spPr>
          <a:xfrm>
            <a:off x="2104374" y="4238174"/>
            <a:ext cx="3370414" cy="2527811"/>
          </a:xfrm>
          <a:prstGeom prst="rect">
            <a:avLst/>
          </a:prstGeom>
          <a:ln>
            <a:noFill/>
          </a:ln>
          <a:effectLst>
            <a:softEdge rad="112500"/>
          </a:effectLst>
        </p:spPr>
      </p:pic>
      <p:pic>
        <p:nvPicPr>
          <p:cNvPr id="10" name="Imagem 9">
            <a:extLst>
              <a:ext uri="{FF2B5EF4-FFF2-40B4-BE49-F238E27FC236}">
                <a16:creationId xmlns:a16="http://schemas.microsoft.com/office/drawing/2014/main" id="{FF1943E5-E489-D958-8674-205A8757363E}"/>
              </a:ext>
            </a:extLst>
          </p:cNvPr>
          <p:cNvPicPr>
            <a:picLocks noChangeAspect="1"/>
          </p:cNvPicPr>
          <p:nvPr/>
        </p:nvPicPr>
        <p:blipFill>
          <a:blip r:embed="rId6"/>
          <a:stretch>
            <a:fillRect/>
          </a:stretch>
        </p:blipFill>
        <p:spPr>
          <a:xfrm>
            <a:off x="6952789" y="4238174"/>
            <a:ext cx="3635321" cy="2527811"/>
          </a:xfrm>
          <a:prstGeom prst="rect">
            <a:avLst/>
          </a:prstGeom>
          <a:ln>
            <a:noFill/>
          </a:ln>
          <a:effectLst>
            <a:softEdge rad="112500"/>
          </a:effectLst>
        </p:spPr>
      </p:pic>
      <p:sp>
        <p:nvSpPr>
          <p:cNvPr id="11" name="CaixaDeTexto 10">
            <a:extLst>
              <a:ext uri="{FF2B5EF4-FFF2-40B4-BE49-F238E27FC236}">
                <a16:creationId xmlns:a16="http://schemas.microsoft.com/office/drawing/2014/main" id="{1D35DE2C-E129-4F30-C6CD-30513263B3B6}"/>
              </a:ext>
            </a:extLst>
          </p:cNvPr>
          <p:cNvSpPr txBox="1"/>
          <p:nvPr/>
        </p:nvSpPr>
        <p:spPr>
          <a:xfrm>
            <a:off x="1897131" y="2267540"/>
            <a:ext cx="10074137" cy="769441"/>
          </a:xfrm>
          <a:prstGeom prst="rect">
            <a:avLst/>
          </a:prstGeom>
          <a:noFill/>
        </p:spPr>
        <p:txBody>
          <a:bodyPr wrap="square" rtlCol="0">
            <a:spAutoFit/>
          </a:bodyPr>
          <a:lstStyle/>
          <a:p>
            <a:pPr marL="342900" indent="-342900" algn="just">
              <a:buFont typeface="Wingdings" panose="05000000000000000000" pitchFamily="2" charset="2"/>
              <a:buChar char="Ø"/>
            </a:pPr>
            <a:r>
              <a:rPr lang="pt-BR" sz="2200" b="1" i="1" dirty="0">
                <a:solidFill>
                  <a:srgbClr val="3D4459"/>
                </a:solidFill>
              </a:rPr>
              <a:t> </a:t>
            </a:r>
            <a:r>
              <a:rPr lang="pt-BR" sz="2200" b="1" i="1" dirty="0">
                <a:solidFill>
                  <a:schemeClr val="tx1">
                    <a:lumMod val="65000"/>
                    <a:lumOff val="35000"/>
                  </a:schemeClr>
                </a:solidFill>
              </a:rPr>
              <a:t>A irrigação complementa a ação natural das chuvas e, em certos casos, enriquece o solo com elementos fertilizantes que podem ser adicionados à água;</a:t>
            </a:r>
          </a:p>
        </p:txBody>
      </p:sp>
      <p:sp>
        <p:nvSpPr>
          <p:cNvPr id="12" name="CaixaDeTexto 11">
            <a:extLst>
              <a:ext uri="{FF2B5EF4-FFF2-40B4-BE49-F238E27FC236}">
                <a16:creationId xmlns:a16="http://schemas.microsoft.com/office/drawing/2014/main" id="{480F911A-E462-D5D0-768B-975159C0CBEF}"/>
              </a:ext>
            </a:extLst>
          </p:cNvPr>
          <p:cNvSpPr txBox="1"/>
          <p:nvPr/>
        </p:nvSpPr>
        <p:spPr>
          <a:xfrm>
            <a:off x="1897130" y="3130179"/>
            <a:ext cx="10074137" cy="1107996"/>
          </a:xfrm>
          <a:prstGeom prst="rect">
            <a:avLst/>
          </a:prstGeom>
          <a:noFill/>
        </p:spPr>
        <p:txBody>
          <a:bodyPr wrap="square" rtlCol="0">
            <a:spAutoFit/>
          </a:bodyPr>
          <a:lstStyle/>
          <a:p>
            <a:pPr marL="342900" indent="-342900" algn="just">
              <a:buFont typeface="Wingdings" panose="05000000000000000000" pitchFamily="2" charset="2"/>
              <a:buChar char="Ø"/>
            </a:pPr>
            <a:r>
              <a:rPr lang="pt-BR" sz="2200" b="1" i="1" dirty="0">
                <a:solidFill>
                  <a:srgbClr val="3D4459"/>
                </a:solidFill>
              </a:rPr>
              <a:t> </a:t>
            </a:r>
            <a:r>
              <a:rPr lang="pt-BR" sz="2200" b="1" i="1" dirty="0">
                <a:solidFill>
                  <a:schemeClr val="tx1">
                    <a:lumMod val="65000"/>
                    <a:lumOff val="35000"/>
                  </a:schemeClr>
                </a:solidFill>
              </a:rPr>
              <a:t>A escolha do sistema de irrigação depende da topografia do local, tipo de solo, clima e espécies plantadas, visando fornecer à planta a quantidade de água necessária a seu desenvolvimento. </a:t>
            </a:r>
          </a:p>
        </p:txBody>
      </p:sp>
    </p:spTree>
    <p:extLst>
      <p:ext uri="{BB962C8B-B14F-4D97-AF65-F5344CB8AC3E}">
        <p14:creationId xmlns:p14="http://schemas.microsoft.com/office/powerpoint/2010/main" val="963636388"/>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1380565" y="1655417"/>
            <a:ext cx="1081143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11. FERRAMENTAS E EQUIPAMENTOS OPERACIONAIS</a:t>
            </a:r>
            <a:endParaRPr lang="pt-BR" sz="2600" b="1" cap="none" spc="0" dirty="0">
              <a:ln/>
              <a:solidFill>
                <a:schemeClr val="accent6"/>
              </a:solidFill>
              <a:effectLst/>
            </a:endParaRPr>
          </a:p>
        </p:txBody>
      </p:sp>
      <p:pic>
        <p:nvPicPr>
          <p:cNvPr id="4" name="Imagem 3">
            <a:extLst>
              <a:ext uri="{FF2B5EF4-FFF2-40B4-BE49-F238E27FC236}">
                <a16:creationId xmlns:a16="http://schemas.microsoft.com/office/drawing/2014/main" id="{59D7F745-6CAC-903B-4650-06826CF7A90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500384" y="4779138"/>
            <a:ext cx="3123973" cy="2078862"/>
          </a:xfrm>
          <a:prstGeom prst="rect">
            <a:avLst/>
          </a:prstGeom>
        </p:spPr>
      </p:pic>
      <p:pic>
        <p:nvPicPr>
          <p:cNvPr id="1026" name="Picture 2" descr="Motopoda Podador Gasolina 2 Tempos 33cc 1,3hp Vp3300l Vulcan | Mercado Livre">
            <a:extLst>
              <a:ext uri="{FF2B5EF4-FFF2-40B4-BE49-F238E27FC236}">
                <a16:creationId xmlns:a16="http://schemas.microsoft.com/office/drawing/2014/main" id="{16593F1E-A51C-B3D5-1CF4-92B98B1499C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173304">
            <a:off x="5442774" y="3025909"/>
            <a:ext cx="4307522" cy="294245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72A3A744-40F4-3633-B2D0-E3C0A752549F}"/>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8853957">
            <a:off x="4833453" y="3381370"/>
            <a:ext cx="1743076" cy="1743076"/>
          </a:xfrm>
          <a:prstGeom prst="rect">
            <a:avLst/>
          </a:prstGeom>
        </p:spPr>
      </p:pic>
      <p:pic>
        <p:nvPicPr>
          <p:cNvPr id="12" name="Imagem 11">
            <a:extLst>
              <a:ext uri="{FF2B5EF4-FFF2-40B4-BE49-F238E27FC236}">
                <a16:creationId xmlns:a16="http://schemas.microsoft.com/office/drawing/2014/main" id="{3F111459-BEEB-141D-7D40-61863B762CB7}"/>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19615289">
            <a:off x="1135564" y="5513903"/>
            <a:ext cx="2253197" cy="1430220"/>
          </a:xfrm>
          <a:prstGeom prst="rect">
            <a:avLst/>
          </a:prstGeom>
        </p:spPr>
      </p:pic>
      <p:pic>
        <p:nvPicPr>
          <p:cNvPr id="13" name="Imagem 12">
            <a:extLst>
              <a:ext uri="{FF2B5EF4-FFF2-40B4-BE49-F238E27FC236}">
                <a16:creationId xmlns:a16="http://schemas.microsoft.com/office/drawing/2014/main" id="{EDDEE6A2-EA16-CD1C-E895-365C01AA0304}"/>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2896918">
            <a:off x="3217524" y="3333348"/>
            <a:ext cx="1765534" cy="1636719"/>
          </a:xfrm>
          <a:prstGeom prst="rect">
            <a:avLst/>
          </a:prstGeom>
        </p:spPr>
      </p:pic>
      <p:pic>
        <p:nvPicPr>
          <p:cNvPr id="14" name="Imagem 13">
            <a:extLst>
              <a:ext uri="{FF2B5EF4-FFF2-40B4-BE49-F238E27FC236}">
                <a16:creationId xmlns:a16="http://schemas.microsoft.com/office/drawing/2014/main" id="{CFADC7B6-5E74-A502-F0FE-0C667BAF374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rot="4574399">
            <a:off x="3656375" y="3770859"/>
            <a:ext cx="2306028" cy="586894"/>
          </a:xfrm>
          <a:prstGeom prst="rect">
            <a:avLst/>
          </a:prstGeom>
        </p:spPr>
      </p:pic>
      <p:pic>
        <p:nvPicPr>
          <p:cNvPr id="22" name="Imagem 21">
            <a:extLst>
              <a:ext uri="{FF2B5EF4-FFF2-40B4-BE49-F238E27FC236}">
                <a16:creationId xmlns:a16="http://schemas.microsoft.com/office/drawing/2014/main" id="{30D873CC-6BDD-25F8-A4FD-44C151B59ED1}"/>
              </a:ext>
            </a:extLst>
          </p:cNvPr>
          <p:cNvPicPr>
            <a:picLocks noChangeAspect="1"/>
          </p:cNvPicPr>
          <p:nvPr/>
        </p:nvPicPr>
        <p:blipFill>
          <a:blip r:embed="rId11">
            <a:clrChange>
              <a:clrFrom>
                <a:srgbClr val="FEFEFE"/>
              </a:clrFrom>
              <a:clrTo>
                <a:srgbClr val="FEFEFE">
                  <a:alpha val="0"/>
                </a:srgbClr>
              </a:clrTo>
            </a:clrChange>
          </a:blip>
          <a:stretch>
            <a:fillRect/>
          </a:stretch>
        </p:blipFill>
        <p:spPr>
          <a:xfrm rot="5400000">
            <a:off x="1003618" y="2276804"/>
            <a:ext cx="2133600" cy="2143125"/>
          </a:xfrm>
          <a:prstGeom prst="rect">
            <a:avLst/>
          </a:prstGeom>
        </p:spPr>
      </p:pic>
      <p:pic>
        <p:nvPicPr>
          <p:cNvPr id="23" name="Imagem 22">
            <a:extLst>
              <a:ext uri="{FF2B5EF4-FFF2-40B4-BE49-F238E27FC236}">
                <a16:creationId xmlns:a16="http://schemas.microsoft.com/office/drawing/2014/main" id="{0A5B3F02-294D-EC10-855A-74BA6EB4A098}"/>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18909528">
            <a:off x="1084291" y="3481719"/>
            <a:ext cx="2143125" cy="2143125"/>
          </a:xfrm>
          <a:prstGeom prst="rect">
            <a:avLst/>
          </a:prstGeom>
        </p:spPr>
      </p:pic>
      <p:pic>
        <p:nvPicPr>
          <p:cNvPr id="1028" name="Picture 4" descr="Triturador de Galhos PDU 1500 TR com rodas e boca lateral de alimentação -  Loja do Triturador">
            <a:extLst>
              <a:ext uri="{FF2B5EF4-FFF2-40B4-BE49-F238E27FC236}">
                <a16:creationId xmlns:a16="http://schemas.microsoft.com/office/drawing/2014/main" id="{578DADB5-0017-89D8-26BD-E5B6CEB6BF67}"/>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94641" y="2347769"/>
            <a:ext cx="2362372" cy="2362372"/>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m 23">
            <a:extLst>
              <a:ext uri="{FF2B5EF4-FFF2-40B4-BE49-F238E27FC236}">
                <a16:creationId xmlns:a16="http://schemas.microsoft.com/office/drawing/2014/main" id="{1861BA21-AC90-72E7-5E55-8AACBE9AEDA2}"/>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053681" y="4710141"/>
            <a:ext cx="5192380" cy="2109405"/>
          </a:xfrm>
          <a:prstGeom prst="rect">
            <a:avLst/>
          </a:prstGeom>
        </p:spPr>
      </p:pic>
    </p:spTree>
    <p:extLst>
      <p:ext uri="{BB962C8B-B14F-4D97-AF65-F5344CB8AC3E}">
        <p14:creationId xmlns:p14="http://schemas.microsoft.com/office/powerpoint/2010/main" val="627157680"/>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12. EQUIPAMENTOS DE SEGURANÇA INDIVIDUAL</a:t>
            </a:r>
            <a:endParaRPr lang="pt-BR" sz="2600" b="1" cap="none" spc="0" dirty="0">
              <a:ln/>
              <a:solidFill>
                <a:schemeClr val="accent6"/>
              </a:solidFill>
              <a:effectLst/>
            </a:endParaRPr>
          </a:p>
        </p:txBody>
      </p:sp>
      <p:pic>
        <p:nvPicPr>
          <p:cNvPr id="2050" name="Picture 2" descr="Cinto Paraquedista 7 Pontos+ Talabarte Duplo Em Y Com ABS e Talabarte de  Posicionamento , CA 47386 - SAFE CINTOS - Cinto de Segurança - Magazine  Luiza">
            <a:extLst>
              <a:ext uri="{FF2B5EF4-FFF2-40B4-BE49-F238E27FC236}">
                <a16:creationId xmlns:a16="http://schemas.microsoft.com/office/drawing/2014/main" id="{2D60BE1A-5D65-D32D-F7A3-130ED998ED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8071" y="1873985"/>
            <a:ext cx="2722562" cy="339981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39AF3ADD-11DF-2193-DA48-261D5955D37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680321" y="2439643"/>
            <a:ext cx="1601787" cy="1601787"/>
          </a:xfrm>
          <a:prstGeom prst="rect">
            <a:avLst/>
          </a:prstGeom>
        </p:spPr>
      </p:pic>
      <p:pic>
        <p:nvPicPr>
          <p:cNvPr id="13" name="Imagem 12">
            <a:extLst>
              <a:ext uri="{FF2B5EF4-FFF2-40B4-BE49-F238E27FC236}">
                <a16:creationId xmlns:a16="http://schemas.microsoft.com/office/drawing/2014/main" id="{B43BE2A4-AD2B-EE7C-6EFD-BF8E81E44917}"/>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9698038" y="4826000"/>
            <a:ext cx="1906934" cy="1560918"/>
          </a:xfrm>
          <a:prstGeom prst="rect">
            <a:avLst/>
          </a:prstGeom>
        </p:spPr>
      </p:pic>
      <p:pic>
        <p:nvPicPr>
          <p:cNvPr id="15" name="Imagem 14">
            <a:extLst>
              <a:ext uri="{FF2B5EF4-FFF2-40B4-BE49-F238E27FC236}">
                <a16:creationId xmlns:a16="http://schemas.microsoft.com/office/drawing/2014/main" id="{433DEEC0-79EC-E123-C768-E74C2C2EDE5B}"/>
              </a:ext>
            </a:extLst>
          </p:cNvPr>
          <p:cNvPicPr>
            <a:picLocks noChangeAspect="1"/>
          </p:cNvPicPr>
          <p:nvPr/>
        </p:nvPicPr>
        <p:blipFill>
          <a:blip r:embed="rId7"/>
          <a:stretch>
            <a:fillRect/>
          </a:stretch>
        </p:blipFill>
        <p:spPr>
          <a:xfrm>
            <a:off x="6504398" y="2352424"/>
            <a:ext cx="1973263" cy="1973263"/>
          </a:xfrm>
          <a:prstGeom prst="rect">
            <a:avLst/>
          </a:prstGeom>
        </p:spPr>
      </p:pic>
      <p:pic>
        <p:nvPicPr>
          <p:cNvPr id="16" name="Imagem 15">
            <a:extLst>
              <a:ext uri="{FF2B5EF4-FFF2-40B4-BE49-F238E27FC236}">
                <a16:creationId xmlns:a16="http://schemas.microsoft.com/office/drawing/2014/main" id="{AB729945-9296-7753-24FF-9815CFDDA3E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84768" y="2942599"/>
            <a:ext cx="3223632" cy="2820678"/>
          </a:xfrm>
          <a:prstGeom prst="rect">
            <a:avLst/>
          </a:prstGeom>
        </p:spPr>
      </p:pic>
      <p:pic>
        <p:nvPicPr>
          <p:cNvPr id="17" name="Imagem 16">
            <a:extLst>
              <a:ext uri="{FF2B5EF4-FFF2-40B4-BE49-F238E27FC236}">
                <a16:creationId xmlns:a16="http://schemas.microsoft.com/office/drawing/2014/main" id="{F0E8F284-3793-A12C-3BD8-122B8CF2DA7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554014" y="4767208"/>
            <a:ext cx="1960942" cy="1678502"/>
          </a:xfrm>
          <a:prstGeom prst="rect">
            <a:avLst/>
          </a:prstGeom>
        </p:spPr>
      </p:pic>
      <p:pic>
        <p:nvPicPr>
          <p:cNvPr id="19" name="Imagem 18">
            <a:extLst>
              <a:ext uri="{FF2B5EF4-FFF2-40B4-BE49-F238E27FC236}">
                <a16:creationId xmlns:a16="http://schemas.microsoft.com/office/drawing/2014/main" id="{F7EFE5D1-B5D8-94B0-426A-308B20217562}"/>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1367" y="4945365"/>
            <a:ext cx="1952873" cy="1678502"/>
          </a:xfrm>
          <a:prstGeom prst="rect">
            <a:avLst/>
          </a:prstGeom>
        </p:spPr>
      </p:pic>
      <p:pic>
        <p:nvPicPr>
          <p:cNvPr id="20" name="Imagem 19">
            <a:extLst>
              <a:ext uri="{FF2B5EF4-FFF2-40B4-BE49-F238E27FC236}">
                <a16:creationId xmlns:a16="http://schemas.microsoft.com/office/drawing/2014/main" id="{F2DA5E00-A129-FC8E-33AA-A2A923AD405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771462" y="4966514"/>
            <a:ext cx="1593525" cy="1593525"/>
          </a:xfrm>
          <a:prstGeom prst="rect">
            <a:avLst/>
          </a:prstGeom>
        </p:spPr>
      </p:pic>
    </p:spTree>
    <p:extLst>
      <p:ext uri="{BB962C8B-B14F-4D97-AF65-F5344CB8AC3E}">
        <p14:creationId xmlns:p14="http://schemas.microsoft.com/office/powerpoint/2010/main" val="148513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18632"/>
            <a:ext cx="5923556" cy="6976632"/>
          </a:xfrm>
          <a:prstGeom prst="rect">
            <a:avLst/>
          </a:prstGeom>
        </p:spPr>
      </p:pic>
      <p:grpSp>
        <p:nvGrpSpPr>
          <p:cNvPr id="18" name="Agrupar 17">
            <a:extLst>
              <a:ext uri="{FF2B5EF4-FFF2-40B4-BE49-F238E27FC236}">
                <a16:creationId xmlns:a16="http://schemas.microsoft.com/office/drawing/2014/main" id="{9071EDA0-DFE9-D8DB-4AB5-DCCDD5387E8C}"/>
              </a:ext>
            </a:extLst>
          </p:cNvPr>
          <p:cNvGrpSpPr/>
          <p:nvPr/>
        </p:nvGrpSpPr>
        <p:grpSpPr>
          <a:xfrm>
            <a:off x="5553493" y="176829"/>
            <a:ext cx="6144768" cy="1169551"/>
            <a:chOff x="5553493" y="399714"/>
            <a:chExt cx="6144768" cy="1169551"/>
          </a:xfrm>
        </p:grpSpPr>
        <p:sp>
          <p:nvSpPr>
            <p:cNvPr id="7" name="Retângulo 6">
              <a:extLst>
                <a:ext uri="{FF2B5EF4-FFF2-40B4-BE49-F238E27FC236}">
                  <a16:creationId xmlns:a16="http://schemas.microsoft.com/office/drawing/2014/main" id="{DFEBF91F-FBEC-4CAF-016C-9AB6389117C8}"/>
                </a:ext>
              </a:extLst>
            </p:cNvPr>
            <p:cNvSpPr/>
            <p:nvPr/>
          </p:nvSpPr>
          <p:spPr>
            <a:xfrm>
              <a:off x="5553493" y="710354"/>
              <a:ext cx="6144768" cy="740398"/>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5664099" y="399714"/>
              <a:ext cx="5923556" cy="1169551"/>
            </a:xfrm>
            <a:prstGeom prst="rect">
              <a:avLst/>
            </a:prstGeom>
            <a:noFill/>
          </p:spPr>
          <p:txBody>
            <a:bodyPr wrap="square" rtlCol="0">
              <a:spAutoFit/>
            </a:bodyPr>
            <a:lstStyle/>
            <a:p>
              <a:pPr algn="ctr"/>
              <a:r>
                <a:rPr lang="pt-BR" sz="7000" b="1" dirty="0">
                  <a:solidFill>
                    <a:schemeClr val="bg1"/>
                  </a:solidFill>
                  <a:latin typeface="Aldhabi" panose="01000000000000000000" pitchFamily="2" charset="-78"/>
                  <a:cs typeface="Aldhabi" panose="01000000000000000000" pitchFamily="2" charset="-78"/>
                </a:rPr>
                <a:t>POR QUE ARBORIZAR?</a:t>
              </a:r>
            </a:p>
          </p:txBody>
        </p:sp>
      </p:grpSp>
      <p:sp>
        <p:nvSpPr>
          <p:cNvPr id="4" name="CaixaDeTexto 3">
            <a:extLst>
              <a:ext uri="{FF2B5EF4-FFF2-40B4-BE49-F238E27FC236}">
                <a16:creationId xmlns:a16="http://schemas.microsoft.com/office/drawing/2014/main" id="{A223DDA6-B578-F383-636A-26D3BF80F1E6}"/>
              </a:ext>
            </a:extLst>
          </p:cNvPr>
          <p:cNvSpPr txBox="1"/>
          <p:nvPr/>
        </p:nvSpPr>
        <p:spPr>
          <a:xfrm>
            <a:off x="1917192" y="1511522"/>
            <a:ext cx="9966960" cy="1692771"/>
          </a:xfrm>
          <a:prstGeom prst="rect">
            <a:avLst/>
          </a:prstGeom>
          <a:noFill/>
        </p:spPr>
        <p:txBody>
          <a:bodyPr wrap="square" rtlCol="0">
            <a:spAutoFit/>
          </a:bodyPr>
          <a:lstStyle/>
          <a:p>
            <a:pPr marL="457200" indent="-457200" algn="just">
              <a:buFont typeface="Wingdings" panose="05000000000000000000" pitchFamily="2" charset="2"/>
              <a:buChar char="Ø"/>
            </a:pPr>
            <a:r>
              <a:rPr lang="pt-BR" sz="2600" b="1" i="1" dirty="0">
                <a:solidFill>
                  <a:srgbClr val="3D4459"/>
                </a:solidFill>
                <a:effectLst/>
              </a:rPr>
              <a:t>Componente estrutural e funcional da paisagem urbana, e desempenham </a:t>
            </a:r>
            <a:r>
              <a:rPr lang="pt-BR" sz="3400" b="1" i="1" dirty="0">
                <a:solidFill>
                  <a:schemeClr val="accent6"/>
                </a:solidFill>
                <a:effectLst/>
              </a:rPr>
              <a:t>funções importantes </a:t>
            </a:r>
            <a:r>
              <a:rPr lang="pt-BR" sz="2600" b="1" i="1" dirty="0">
                <a:solidFill>
                  <a:srgbClr val="3D4459"/>
                </a:solidFill>
                <a:effectLst/>
              </a:rPr>
              <a:t>para os cidadãos e o meio ambiente.</a:t>
            </a:r>
            <a:endParaRPr lang="pt-BR" sz="2600" b="0" i="1" dirty="0">
              <a:solidFill>
                <a:srgbClr val="3D4459"/>
              </a:solidFill>
              <a:effectLst/>
            </a:endParaRPr>
          </a:p>
          <a:p>
            <a:endParaRPr lang="pt-BR" dirty="0"/>
          </a:p>
        </p:txBody>
      </p:sp>
      <p:graphicFrame>
        <p:nvGraphicFramePr>
          <p:cNvPr id="22" name="Diagrama 21">
            <a:extLst>
              <a:ext uri="{FF2B5EF4-FFF2-40B4-BE49-F238E27FC236}">
                <a16:creationId xmlns:a16="http://schemas.microsoft.com/office/drawing/2014/main" id="{E487E2DB-2E18-31AA-15CE-624202119A5C}"/>
              </a:ext>
            </a:extLst>
          </p:cNvPr>
          <p:cNvGraphicFramePr/>
          <p:nvPr>
            <p:extLst>
              <p:ext uri="{D42A27DB-BD31-4B8C-83A1-F6EECF244321}">
                <p14:modId xmlns:p14="http://schemas.microsoft.com/office/powerpoint/2010/main" val="1129932982"/>
              </p:ext>
            </p:extLst>
          </p:nvPr>
        </p:nvGraphicFramePr>
        <p:xfrm>
          <a:off x="1756313" y="2976534"/>
          <a:ext cx="9831342" cy="3542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1881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13. EQUIPAMENTOS DE SEGURANÇA COLETIVA</a:t>
            </a:r>
            <a:endParaRPr lang="pt-BR" sz="2600" b="1" cap="none" spc="0" dirty="0">
              <a:ln/>
              <a:solidFill>
                <a:schemeClr val="accent6"/>
              </a:solidFill>
              <a:effectLst/>
            </a:endParaRPr>
          </a:p>
        </p:txBody>
      </p:sp>
      <p:grpSp>
        <p:nvGrpSpPr>
          <p:cNvPr id="17" name="Agrupar 16">
            <a:extLst>
              <a:ext uri="{FF2B5EF4-FFF2-40B4-BE49-F238E27FC236}">
                <a16:creationId xmlns:a16="http://schemas.microsoft.com/office/drawing/2014/main" id="{92208CBB-80AC-EC62-95E3-00E0D7A58C31}"/>
              </a:ext>
            </a:extLst>
          </p:cNvPr>
          <p:cNvGrpSpPr/>
          <p:nvPr/>
        </p:nvGrpSpPr>
        <p:grpSpPr>
          <a:xfrm>
            <a:off x="1071747" y="2205993"/>
            <a:ext cx="9649828" cy="4180925"/>
            <a:chOff x="2442576" y="2677075"/>
            <a:chExt cx="9649828" cy="4180925"/>
          </a:xfrm>
        </p:grpSpPr>
        <p:grpSp>
          <p:nvGrpSpPr>
            <p:cNvPr id="14" name="Agrupar 13">
              <a:extLst>
                <a:ext uri="{FF2B5EF4-FFF2-40B4-BE49-F238E27FC236}">
                  <a16:creationId xmlns:a16="http://schemas.microsoft.com/office/drawing/2014/main" id="{166DC64B-4620-3CEC-6B0E-8F36E731A93D}"/>
                </a:ext>
              </a:extLst>
            </p:cNvPr>
            <p:cNvGrpSpPr/>
            <p:nvPr/>
          </p:nvGrpSpPr>
          <p:grpSpPr>
            <a:xfrm>
              <a:off x="2442576" y="2677075"/>
              <a:ext cx="5724394" cy="4180925"/>
              <a:chOff x="2442576" y="2677075"/>
              <a:chExt cx="5724394" cy="4180925"/>
            </a:xfrm>
          </p:grpSpPr>
          <p:pic>
            <p:nvPicPr>
              <p:cNvPr id="11" name="Imagem 10">
                <a:extLst>
                  <a:ext uri="{FF2B5EF4-FFF2-40B4-BE49-F238E27FC236}">
                    <a16:creationId xmlns:a16="http://schemas.microsoft.com/office/drawing/2014/main" id="{5ADE5BDD-C493-1808-A99F-BE4C6B9E159D}"/>
                  </a:ext>
                </a:extLst>
              </p:cNvPr>
              <p:cNvPicPr>
                <a:picLocks noChangeAspect="1"/>
              </p:cNvPicPr>
              <p:nvPr/>
            </p:nvPicPr>
            <p:blipFill rotWithShape="1">
              <a:blip r:embed="rId4">
                <a:clrChange>
                  <a:clrFrom>
                    <a:srgbClr val="FFFFFF"/>
                  </a:clrFrom>
                  <a:clrTo>
                    <a:srgbClr val="FFFFFF">
                      <a:alpha val="0"/>
                    </a:srgbClr>
                  </a:clrTo>
                </a:clrChange>
              </a:blip>
              <a:srcRect b="15173"/>
              <a:stretch/>
            </p:blipFill>
            <p:spPr>
              <a:xfrm>
                <a:off x="2611285" y="2677075"/>
                <a:ext cx="5555685" cy="4180925"/>
              </a:xfrm>
              <a:prstGeom prst="rect">
                <a:avLst/>
              </a:prstGeom>
            </p:spPr>
          </p:pic>
          <p:sp>
            <p:nvSpPr>
              <p:cNvPr id="12" name="Retângulo 11">
                <a:extLst>
                  <a:ext uri="{FF2B5EF4-FFF2-40B4-BE49-F238E27FC236}">
                    <a16:creationId xmlns:a16="http://schemas.microsoft.com/office/drawing/2014/main" id="{DEFBA714-2D54-EFCE-93E0-1AA44D7002FD}"/>
                  </a:ext>
                </a:extLst>
              </p:cNvPr>
              <p:cNvSpPr/>
              <p:nvPr/>
            </p:nvSpPr>
            <p:spPr>
              <a:xfrm>
                <a:off x="2442576" y="3060151"/>
                <a:ext cx="1177734" cy="4714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16" name="Imagem 15">
              <a:extLst>
                <a:ext uri="{FF2B5EF4-FFF2-40B4-BE49-F238E27FC236}">
                  <a16:creationId xmlns:a16="http://schemas.microsoft.com/office/drawing/2014/main" id="{02C5200D-9C6A-AE9C-6153-5FDE3E7C02E6}"/>
                </a:ext>
              </a:extLst>
            </p:cNvPr>
            <p:cNvPicPr>
              <a:picLocks noChangeAspect="1"/>
            </p:cNvPicPr>
            <p:nvPr/>
          </p:nvPicPr>
          <p:blipFill>
            <a:blip r:embed="rId5"/>
            <a:stretch>
              <a:fillRect/>
            </a:stretch>
          </p:blipFill>
          <p:spPr>
            <a:xfrm>
              <a:off x="7504746" y="3637132"/>
              <a:ext cx="4587658" cy="802840"/>
            </a:xfrm>
            <a:prstGeom prst="rect">
              <a:avLst/>
            </a:prstGeom>
          </p:spPr>
        </p:pic>
      </p:grpSp>
      <p:pic>
        <p:nvPicPr>
          <p:cNvPr id="9" name="Imagem 8">
            <a:extLst>
              <a:ext uri="{FF2B5EF4-FFF2-40B4-BE49-F238E27FC236}">
                <a16:creationId xmlns:a16="http://schemas.microsoft.com/office/drawing/2014/main" id="{6F7E9BB8-D7CD-DD94-1CB5-42A4B63822A6}"/>
              </a:ext>
            </a:extLst>
          </p:cNvPr>
          <p:cNvPicPr>
            <a:picLocks noChangeAspect="1"/>
          </p:cNvPicPr>
          <p:nvPr/>
        </p:nvPicPr>
        <p:blipFill>
          <a:blip r:embed="rId6">
            <a:clrChange>
              <a:clrFrom>
                <a:srgbClr val="FFFBFF"/>
              </a:clrFrom>
              <a:clrTo>
                <a:srgbClr val="FFFBFF">
                  <a:alpha val="0"/>
                </a:srgbClr>
              </a:clrTo>
            </a:clrChange>
          </a:blip>
          <a:stretch>
            <a:fillRect/>
          </a:stretch>
        </p:blipFill>
        <p:spPr>
          <a:xfrm>
            <a:off x="7877174" y="4131020"/>
            <a:ext cx="2143125" cy="2143125"/>
          </a:xfrm>
          <a:prstGeom prst="rect">
            <a:avLst/>
          </a:prstGeom>
        </p:spPr>
      </p:pic>
    </p:spTree>
    <p:extLst>
      <p:ext uri="{BB962C8B-B14F-4D97-AF65-F5344CB8AC3E}">
        <p14:creationId xmlns:p14="http://schemas.microsoft.com/office/powerpoint/2010/main" val="4041934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14. EQUIPES DE EXECUÇÃO DE PODAS</a:t>
            </a:r>
            <a:endParaRPr lang="pt-BR" sz="2600" b="1" cap="none" spc="0" dirty="0">
              <a:ln/>
              <a:solidFill>
                <a:schemeClr val="accent6"/>
              </a:solidFill>
              <a:effectLst/>
            </a:endParaRPr>
          </a:p>
        </p:txBody>
      </p:sp>
      <p:sp>
        <p:nvSpPr>
          <p:cNvPr id="4" name="CaixaDeTexto 3">
            <a:extLst>
              <a:ext uri="{FF2B5EF4-FFF2-40B4-BE49-F238E27FC236}">
                <a16:creationId xmlns:a16="http://schemas.microsoft.com/office/drawing/2014/main" id="{07C4F4A3-8E07-68B0-7993-6EFBE726B930}"/>
              </a:ext>
            </a:extLst>
          </p:cNvPr>
          <p:cNvSpPr txBox="1"/>
          <p:nvPr/>
        </p:nvSpPr>
        <p:spPr>
          <a:xfrm>
            <a:off x="1613838" y="2659112"/>
            <a:ext cx="10119976" cy="1431161"/>
          </a:xfrm>
          <a:prstGeom prst="rect">
            <a:avLst/>
          </a:prstGeom>
          <a:noFill/>
        </p:spPr>
        <p:txBody>
          <a:bodyPr wrap="square" rtlCol="0">
            <a:spAutoFit/>
          </a:bodyPr>
          <a:lstStyle/>
          <a:p>
            <a:pPr marL="342900" indent="-342900" algn="just">
              <a:buFont typeface="Wingdings" panose="05000000000000000000" pitchFamily="2" charset="2"/>
              <a:buChar char="Ø"/>
            </a:pPr>
            <a:r>
              <a:rPr lang="pt-BR" sz="2100" b="1" i="1" dirty="0">
                <a:solidFill>
                  <a:schemeClr val="tx1">
                    <a:lumMod val="65000"/>
                    <a:lumOff val="35000"/>
                  </a:schemeClr>
                </a:solidFill>
              </a:rPr>
              <a:t>A poda de árvores deverá ser realizada somente por profissionais treinados e habilitados para essa operação, sempre obedecendo às normas técnicas vigentes, em especial a </a:t>
            </a:r>
            <a:r>
              <a:rPr lang="pt-BR" sz="2400" b="1" i="1" dirty="0">
                <a:solidFill>
                  <a:schemeClr val="tx1">
                    <a:lumMod val="65000"/>
                    <a:lumOff val="35000"/>
                  </a:schemeClr>
                </a:solidFill>
              </a:rPr>
              <a:t>NBR 16.246-1 </a:t>
            </a:r>
            <a:r>
              <a:rPr lang="pt-BR" sz="2100" b="1" i="1" dirty="0">
                <a:solidFill>
                  <a:schemeClr val="tx1">
                    <a:lumMod val="65000"/>
                    <a:lumOff val="35000"/>
                  </a:schemeClr>
                </a:solidFill>
              </a:rPr>
              <a:t>Manejo de árvores, arbustos e outras plantas lenhosas – Parte 1: Podas;</a:t>
            </a:r>
          </a:p>
        </p:txBody>
      </p:sp>
      <p:sp>
        <p:nvSpPr>
          <p:cNvPr id="9" name="CaixaDeTexto 8">
            <a:extLst>
              <a:ext uri="{FF2B5EF4-FFF2-40B4-BE49-F238E27FC236}">
                <a16:creationId xmlns:a16="http://schemas.microsoft.com/office/drawing/2014/main" id="{2B94A181-63D2-D673-1A16-D13A4BBA7251}"/>
              </a:ext>
            </a:extLst>
          </p:cNvPr>
          <p:cNvSpPr txBox="1"/>
          <p:nvPr/>
        </p:nvSpPr>
        <p:spPr>
          <a:xfrm>
            <a:off x="1613838" y="4111612"/>
            <a:ext cx="10119976" cy="2354491"/>
          </a:xfrm>
          <a:prstGeom prst="rect">
            <a:avLst/>
          </a:prstGeom>
          <a:noFill/>
        </p:spPr>
        <p:txBody>
          <a:bodyPr wrap="square" rtlCol="0">
            <a:spAutoFit/>
          </a:bodyPr>
          <a:lstStyle/>
          <a:p>
            <a:pPr marL="342900" indent="-342900" algn="just">
              <a:buFont typeface="Wingdings" panose="05000000000000000000" pitchFamily="2" charset="2"/>
              <a:buChar char="§"/>
            </a:pPr>
            <a:r>
              <a:rPr lang="pt-BR" sz="2100" b="1" i="1" dirty="0">
                <a:solidFill>
                  <a:schemeClr val="tx1">
                    <a:lumMod val="65000"/>
                    <a:lumOff val="35000"/>
                  </a:schemeClr>
                </a:solidFill>
              </a:rPr>
              <a:t>Se realizadas em altura, é preciso obedecer à Norma Regulatória NR-35. </a:t>
            </a:r>
          </a:p>
          <a:p>
            <a:pPr marL="342900" indent="-342900" algn="just">
              <a:buFont typeface="Wingdings" panose="05000000000000000000" pitchFamily="2" charset="2"/>
              <a:buChar char="Ø"/>
            </a:pPr>
            <a:endParaRPr lang="pt-BR" sz="2100" b="1" i="1" dirty="0">
              <a:solidFill>
                <a:schemeClr val="tx1">
                  <a:lumMod val="65000"/>
                  <a:lumOff val="35000"/>
                </a:schemeClr>
              </a:solidFill>
            </a:endParaRPr>
          </a:p>
          <a:p>
            <a:pPr marL="342900" indent="-342900" algn="just">
              <a:buFont typeface="Wingdings" panose="05000000000000000000" pitchFamily="2" charset="2"/>
              <a:buChar char="§"/>
            </a:pPr>
            <a:r>
              <a:rPr lang="pt-BR" sz="2100" b="1" i="1" dirty="0">
                <a:solidFill>
                  <a:schemeClr val="tx1">
                    <a:lumMod val="65000"/>
                    <a:lumOff val="35000"/>
                  </a:schemeClr>
                </a:solidFill>
              </a:rPr>
              <a:t>No caso de colaborador que executar podas próximos a sistemas elétricos, o mesmo precisará obedecer a Norma NR-10, entre outros pertinentes ao assunto.</a:t>
            </a:r>
          </a:p>
          <a:p>
            <a:pPr marL="342900" indent="-342900" algn="just">
              <a:buFont typeface="Wingdings" panose="05000000000000000000" pitchFamily="2" charset="2"/>
              <a:buChar char="Ø"/>
            </a:pPr>
            <a:endParaRPr lang="pt-BR" sz="2100" b="1" i="1" dirty="0">
              <a:solidFill>
                <a:schemeClr val="tx1">
                  <a:lumMod val="65000"/>
                  <a:lumOff val="35000"/>
                </a:schemeClr>
              </a:solidFill>
            </a:endParaRPr>
          </a:p>
          <a:p>
            <a:pPr marL="342900" indent="-342900" algn="just">
              <a:buFont typeface="Wingdings" panose="05000000000000000000" pitchFamily="2" charset="2"/>
              <a:buChar char="§"/>
            </a:pPr>
            <a:r>
              <a:rPr lang="pt-BR" sz="2100" b="1" i="1" dirty="0">
                <a:solidFill>
                  <a:schemeClr val="tx1">
                    <a:lumMod val="65000"/>
                    <a:lumOff val="35000"/>
                  </a:schemeClr>
                </a:solidFill>
              </a:rPr>
              <a:t>Para operação das maquinas e equipamentos os colaboradores precisarão estar aptos com a Norma NR-12.</a:t>
            </a:r>
          </a:p>
        </p:txBody>
      </p:sp>
    </p:spTree>
    <p:extLst>
      <p:ext uri="{BB962C8B-B14F-4D97-AF65-F5344CB8AC3E}">
        <p14:creationId xmlns:p14="http://schemas.microsoft.com/office/powerpoint/2010/main" val="4213614194"/>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2">
            <a:clrChange>
              <a:clrFrom>
                <a:srgbClr val="EEEEEE"/>
              </a:clrFrom>
              <a:clrTo>
                <a:srgbClr val="EEEEEE">
                  <a:alpha val="0"/>
                </a:srgbClr>
              </a:clrTo>
            </a:clrChange>
            <a:alphaModFix amt="79000"/>
            <a:extLst>
              <a:ext uri="{BEBA8EAE-BF5A-486C-A8C5-ECC9F3942E4B}">
                <a14:imgProps xmlns:a14="http://schemas.microsoft.com/office/drawing/2010/main">
                  <a14:imgLayer r:embed="rId3">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sp>
        <p:nvSpPr>
          <p:cNvPr id="10" name="CaixaDeTexto 9">
            <a:extLst>
              <a:ext uri="{FF2B5EF4-FFF2-40B4-BE49-F238E27FC236}">
                <a16:creationId xmlns:a16="http://schemas.microsoft.com/office/drawing/2014/main" id="{DC94F93C-BD25-1E4B-92A2-5E7431466202}"/>
              </a:ext>
            </a:extLst>
          </p:cNvPr>
          <p:cNvSpPr txBox="1"/>
          <p:nvPr/>
        </p:nvSpPr>
        <p:spPr>
          <a:xfrm>
            <a:off x="-26895" y="3429000"/>
            <a:ext cx="12192000" cy="707886"/>
          </a:xfrm>
          <a:prstGeom prst="rect">
            <a:avLst/>
          </a:prstGeom>
          <a:noFill/>
        </p:spPr>
        <p:txBody>
          <a:bodyPr wrap="square" rtlCol="0">
            <a:spAutoFit/>
          </a:bodyPr>
          <a:lstStyle/>
          <a:p>
            <a:pPr algn="ctr"/>
            <a:r>
              <a:rPr lang="pt-BR" sz="4000" b="1" i="1" dirty="0">
                <a:solidFill>
                  <a:schemeClr val="tx1">
                    <a:lumMod val="65000"/>
                    <a:lumOff val="35000"/>
                  </a:schemeClr>
                </a:solidFill>
              </a:rPr>
              <a:t>Obrigado pela atenção!</a:t>
            </a:r>
          </a:p>
        </p:txBody>
      </p:sp>
      <p:grpSp>
        <p:nvGrpSpPr>
          <p:cNvPr id="13" name="Agrupar 12">
            <a:extLst>
              <a:ext uri="{FF2B5EF4-FFF2-40B4-BE49-F238E27FC236}">
                <a16:creationId xmlns:a16="http://schemas.microsoft.com/office/drawing/2014/main" id="{95668C97-0256-0855-71B6-A6BA86A36FC4}"/>
              </a:ext>
            </a:extLst>
          </p:cNvPr>
          <p:cNvGrpSpPr/>
          <p:nvPr/>
        </p:nvGrpSpPr>
        <p:grpSpPr>
          <a:xfrm>
            <a:off x="9087877" y="4927496"/>
            <a:ext cx="2974687" cy="1835836"/>
            <a:chOff x="9087877" y="4927496"/>
            <a:chExt cx="2974687" cy="1835836"/>
          </a:xfrm>
        </p:grpSpPr>
        <p:pic>
          <p:nvPicPr>
            <p:cNvPr id="11" name="Imagem 10" descr="Logotipo, nome da empresa&#10;&#10;Descrição gerada automaticamente">
              <a:extLst>
                <a:ext uri="{FF2B5EF4-FFF2-40B4-BE49-F238E27FC236}">
                  <a16:creationId xmlns:a16="http://schemas.microsoft.com/office/drawing/2014/main" id="{7726F290-CFB1-600A-58B5-19FA6966BAA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81578" y="4927496"/>
              <a:ext cx="2713520" cy="1435726"/>
            </a:xfrm>
            <a:prstGeom prst="rect">
              <a:avLst/>
            </a:prstGeom>
          </p:spPr>
        </p:pic>
        <p:sp>
          <p:nvSpPr>
            <p:cNvPr id="12" name="CaixaDeTexto 11">
              <a:extLst>
                <a:ext uri="{FF2B5EF4-FFF2-40B4-BE49-F238E27FC236}">
                  <a16:creationId xmlns:a16="http://schemas.microsoft.com/office/drawing/2014/main" id="{7363839C-0B85-3443-332E-3332A7F17A4C}"/>
                </a:ext>
              </a:extLst>
            </p:cNvPr>
            <p:cNvSpPr txBox="1"/>
            <p:nvPr/>
          </p:nvSpPr>
          <p:spPr>
            <a:xfrm>
              <a:off x="9087877" y="6363222"/>
              <a:ext cx="2974687" cy="400110"/>
            </a:xfrm>
            <a:prstGeom prst="rect">
              <a:avLst/>
            </a:prstGeom>
            <a:noFill/>
          </p:spPr>
          <p:txBody>
            <a:bodyPr wrap="square" rtlCol="0">
              <a:spAutoFit/>
            </a:bodyPr>
            <a:lstStyle/>
            <a:p>
              <a:r>
                <a:rPr lang="pt-BR" sz="2000" b="1" dirty="0">
                  <a:solidFill>
                    <a:schemeClr val="tx1">
                      <a:lumMod val="75000"/>
                      <a:lumOff val="25000"/>
                    </a:schemeClr>
                  </a:solidFill>
                </a:rPr>
                <a:t>falecom@engenatus.com</a:t>
              </a:r>
            </a:p>
          </p:txBody>
        </p:sp>
      </p:grpSp>
    </p:spTree>
    <p:extLst>
      <p:ext uri="{BB962C8B-B14F-4D97-AF65-F5344CB8AC3E}">
        <p14:creationId xmlns:p14="http://schemas.microsoft.com/office/powerpoint/2010/main" val="73838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18187"/>
            <a:ext cx="8210550" cy="1381821"/>
            <a:chOff x="4886325" y="410438"/>
            <a:chExt cx="8210550" cy="1381821"/>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410438"/>
              <a:ext cx="7439024" cy="1313587"/>
              <a:chOff x="4445566" y="423432"/>
              <a:chExt cx="8210550" cy="1378719"/>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23432"/>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PLANEJAMENTO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grpSp>
        <p:nvGrpSpPr>
          <p:cNvPr id="15" name="Agrupar 14">
            <a:extLst>
              <a:ext uri="{FF2B5EF4-FFF2-40B4-BE49-F238E27FC236}">
                <a16:creationId xmlns:a16="http://schemas.microsoft.com/office/drawing/2014/main" id="{AE8501BB-32F3-06ED-12A0-9DAD145D8E88}"/>
              </a:ext>
            </a:extLst>
          </p:cNvPr>
          <p:cNvGrpSpPr/>
          <p:nvPr/>
        </p:nvGrpSpPr>
        <p:grpSpPr>
          <a:xfrm>
            <a:off x="1118503" y="4093650"/>
            <a:ext cx="9744075" cy="2540051"/>
            <a:chOff x="1318528" y="4266967"/>
            <a:chExt cx="9744075" cy="2540051"/>
          </a:xfrm>
        </p:grpSpPr>
        <p:sp>
          <p:nvSpPr>
            <p:cNvPr id="11" name="CaixaDeTexto 10">
              <a:extLst>
                <a:ext uri="{FF2B5EF4-FFF2-40B4-BE49-F238E27FC236}">
                  <a16:creationId xmlns:a16="http://schemas.microsoft.com/office/drawing/2014/main" id="{BE027F63-BBED-75A4-20C7-E4FB33EFC8FE}"/>
                </a:ext>
              </a:extLst>
            </p:cNvPr>
            <p:cNvSpPr txBox="1"/>
            <p:nvPr/>
          </p:nvSpPr>
          <p:spPr>
            <a:xfrm>
              <a:off x="1318528" y="6406908"/>
              <a:ext cx="9744075" cy="400110"/>
            </a:xfrm>
            <a:prstGeom prst="rect">
              <a:avLst/>
            </a:prstGeom>
            <a:noFill/>
          </p:spPr>
          <p:txBody>
            <a:bodyPr wrap="square" rtlCol="0">
              <a:spAutoFit/>
            </a:bodyPr>
            <a:lstStyle/>
            <a:p>
              <a:pPr marL="285750" indent="-285750">
                <a:buFont typeface="Wingdings" panose="05000000000000000000" pitchFamily="2" charset="2"/>
                <a:buChar char="Ø"/>
              </a:pPr>
              <a:r>
                <a:rPr lang="pt-BR" sz="2000" b="1" i="1" dirty="0">
                  <a:solidFill>
                    <a:srgbClr val="3D4459"/>
                  </a:solidFill>
                </a:rPr>
                <a:t>Arborização</a:t>
              </a:r>
              <a:r>
                <a:rPr lang="pt-BR" sz="2000" i="1" dirty="0">
                  <a:solidFill>
                    <a:schemeClr val="tx1">
                      <a:lumMod val="75000"/>
                      <a:lumOff val="25000"/>
                    </a:schemeClr>
                  </a:solidFill>
                </a:rPr>
                <a:t> </a:t>
              </a:r>
              <a:r>
                <a:rPr lang="pt-BR" sz="2000" b="1" i="1" dirty="0">
                  <a:solidFill>
                    <a:srgbClr val="3D4459"/>
                  </a:solidFill>
                </a:rPr>
                <a:t>de áreas lives públicas</a:t>
              </a:r>
            </a:p>
          </p:txBody>
        </p:sp>
        <p:pic>
          <p:nvPicPr>
            <p:cNvPr id="4100" name="Picture 4" descr="Os espaços verdes públicos – Entre demanda e possibilidades efetivas |  ArchDaily Brasil">
              <a:extLst>
                <a:ext uri="{FF2B5EF4-FFF2-40B4-BE49-F238E27FC236}">
                  <a16:creationId xmlns:a16="http://schemas.microsoft.com/office/drawing/2014/main" id="{1D9ACDF6-3602-CED0-733C-BE2147002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1970" y="4266967"/>
              <a:ext cx="3467255" cy="2170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6" name="Agrupar 15">
            <a:extLst>
              <a:ext uri="{FF2B5EF4-FFF2-40B4-BE49-F238E27FC236}">
                <a16:creationId xmlns:a16="http://schemas.microsoft.com/office/drawing/2014/main" id="{7960EF38-A10D-1AD5-F178-9C651B525BD8}"/>
              </a:ext>
            </a:extLst>
          </p:cNvPr>
          <p:cNvGrpSpPr/>
          <p:nvPr/>
        </p:nvGrpSpPr>
        <p:grpSpPr>
          <a:xfrm>
            <a:off x="5763166" y="4084125"/>
            <a:ext cx="6028387" cy="2830815"/>
            <a:chOff x="5763166" y="4122225"/>
            <a:chExt cx="6028387" cy="2830815"/>
          </a:xfrm>
        </p:grpSpPr>
        <p:sp>
          <p:nvSpPr>
            <p:cNvPr id="12" name="CaixaDeTexto 11">
              <a:extLst>
                <a:ext uri="{FF2B5EF4-FFF2-40B4-BE49-F238E27FC236}">
                  <a16:creationId xmlns:a16="http://schemas.microsoft.com/office/drawing/2014/main" id="{65E99F61-30EC-40CA-1C6A-DF26874434AE}"/>
                </a:ext>
              </a:extLst>
            </p:cNvPr>
            <p:cNvSpPr txBox="1"/>
            <p:nvPr/>
          </p:nvSpPr>
          <p:spPr>
            <a:xfrm>
              <a:off x="5763166" y="6275932"/>
              <a:ext cx="6028387" cy="677108"/>
            </a:xfrm>
            <a:prstGeom prst="rect">
              <a:avLst/>
            </a:prstGeom>
            <a:noFill/>
          </p:spPr>
          <p:txBody>
            <a:bodyPr wrap="square" rtlCol="0">
              <a:spAutoFit/>
            </a:bodyPr>
            <a:lstStyle/>
            <a:p>
              <a:pPr marL="285750" indent="-285750" algn="ctr">
                <a:buFont typeface="Wingdings" panose="05000000000000000000" pitchFamily="2" charset="2"/>
                <a:buChar char="Ø"/>
              </a:pPr>
              <a:r>
                <a:rPr lang="pt-BR" sz="1900" b="1" i="1" dirty="0">
                  <a:solidFill>
                    <a:srgbClr val="3D4459"/>
                  </a:solidFill>
                </a:rPr>
                <a:t>Arborização de áreas internas de lotes e glebas, públicas ou privadas</a:t>
              </a:r>
            </a:p>
          </p:txBody>
        </p:sp>
        <p:pic>
          <p:nvPicPr>
            <p:cNvPr id="13" name="Imagem 12">
              <a:extLst>
                <a:ext uri="{FF2B5EF4-FFF2-40B4-BE49-F238E27FC236}">
                  <a16:creationId xmlns:a16="http://schemas.microsoft.com/office/drawing/2014/main" id="{F257A7AA-AD00-9311-F2B8-12FB6CFC5AAF}"/>
                </a:ext>
              </a:extLst>
            </p:cNvPr>
            <p:cNvPicPr>
              <a:picLocks noChangeAspect="1"/>
            </p:cNvPicPr>
            <p:nvPr/>
          </p:nvPicPr>
          <p:blipFill>
            <a:blip r:embed="rId6"/>
            <a:stretch>
              <a:fillRect/>
            </a:stretch>
          </p:blipFill>
          <p:spPr>
            <a:xfrm>
              <a:off x="7133326" y="4122225"/>
              <a:ext cx="3496729" cy="2170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9" name="Agrupar 18">
            <a:extLst>
              <a:ext uri="{FF2B5EF4-FFF2-40B4-BE49-F238E27FC236}">
                <a16:creationId xmlns:a16="http://schemas.microsoft.com/office/drawing/2014/main" id="{4126071C-DB77-5B46-B16F-520336182EA7}"/>
              </a:ext>
            </a:extLst>
          </p:cNvPr>
          <p:cNvGrpSpPr/>
          <p:nvPr/>
        </p:nvGrpSpPr>
        <p:grpSpPr>
          <a:xfrm>
            <a:off x="4172294" y="1491917"/>
            <a:ext cx="9744075" cy="2581518"/>
            <a:chOff x="4172294" y="1491917"/>
            <a:chExt cx="9744075" cy="2581518"/>
          </a:xfrm>
        </p:grpSpPr>
        <p:sp>
          <p:nvSpPr>
            <p:cNvPr id="9" name="CaixaDeTexto 8">
              <a:extLst>
                <a:ext uri="{FF2B5EF4-FFF2-40B4-BE49-F238E27FC236}">
                  <a16:creationId xmlns:a16="http://schemas.microsoft.com/office/drawing/2014/main" id="{5CF0CAFC-1CF0-5326-90EB-A9792B6284D8}"/>
                </a:ext>
              </a:extLst>
            </p:cNvPr>
            <p:cNvSpPr txBox="1"/>
            <p:nvPr/>
          </p:nvSpPr>
          <p:spPr>
            <a:xfrm>
              <a:off x="4172294" y="3642548"/>
              <a:ext cx="9744075" cy="430887"/>
            </a:xfrm>
            <a:prstGeom prst="rect">
              <a:avLst/>
            </a:prstGeom>
            <a:noFill/>
          </p:spPr>
          <p:txBody>
            <a:bodyPr wrap="square" rtlCol="0">
              <a:spAutoFit/>
            </a:bodyPr>
            <a:lstStyle/>
            <a:p>
              <a:pPr marL="285750" indent="-285750">
                <a:buFont typeface="Wingdings" panose="05000000000000000000" pitchFamily="2" charset="2"/>
                <a:buChar char="Ø"/>
              </a:pPr>
              <a:r>
                <a:rPr lang="pt-BR" sz="2200" i="1" dirty="0"/>
                <a:t> </a:t>
              </a:r>
              <a:r>
                <a:rPr lang="pt-BR" sz="2000" b="1" i="1" dirty="0">
                  <a:solidFill>
                    <a:srgbClr val="3D4459"/>
                  </a:solidFill>
                </a:rPr>
                <a:t>Arborização de passeios em vias públicas</a:t>
              </a:r>
            </a:p>
          </p:txBody>
        </p:sp>
        <p:pic>
          <p:nvPicPr>
            <p:cNvPr id="17" name="Imagem 16">
              <a:extLst>
                <a:ext uri="{FF2B5EF4-FFF2-40B4-BE49-F238E27FC236}">
                  <a16:creationId xmlns:a16="http://schemas.microsoft.com/office/drawing/2014/main" id="{73EBB600-8600-69D4-9824-AA88AE51883C}"/>
                </a:ext>
              </a:extLst>
            </p:cNvPr>
            <p:cNvPicPr>
              <a:picLocks noChangeAspect="1"/>
            </p:cNvPicPr>
            <p:nvPr/>
          </p:nvPicPr>
          <p:blipFill>
            <a:blip r:embed="rId7"/>
            <a:stretch>
              <a:fillRect/>
            </a:stretch>
          </p:blipFill>
          <p:spPr>
            <a:xfrm>
              <a:off x="4376709" y="1491917"/>
              <a:ext cx="4504981" cy="2190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4020422756"/>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18187"/>
            <a:ext cx="8210550" cy="1381821"/>
            <a:chOff x="4886325" y="410438"/>
            <a:chExt cx="8210550" cy="1381821"/>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410438"/>
              <a:ext cx="7439024" cy="1313587"/>
              <a:chOff x="4445566" y="423432"/>
              <a:chExt cx="8210550" cy="1378719"/>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23432"/>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PLANEJAMENTO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grpSp>
        <p:nvGrpSpPr>
          <p:cNvPr id="19" name="Agrupar 18">
            <a:extLst>
              <a:ext uri="{FF2B5EF4-FFF2-40B4-BE49-F238E27FC236}">
                <a16:creationId xmlns:a16="http://schemas.microsoft.com/office/drawing/2014/main" id="{35F40EFC-EE0D-B994-5D9E-AF09DB54023F}"/>
              </a:ext>
            </a:extLst>
          </p:cNvPr>
          <p:cNvGrpSpPr/>
          <p:nvPr/>
        </p:nvGrpSpPr>
        <p:grpSpPr>
          <a:xfrm>
            <a:off x="2258176" y="2416942"/>
            <a:ext cx="1638300" cy="553998"/>
            <a:chOff x="5095875" y="3141703"/>
            <a:chExt cx="1638300" cy="553998"/>
          </a:xfrm>
        </p:grpSpPr>
        <p:sp>
          <p:nvSpPr>
            <p:cNvPr id="17" name="Retângulo: Cantos Arredondados 16">
              <a:extLst>
                <a:ext uri="{FF2B5EF4-FFF2-40B4-BE49-F238E27FC236}">
                  <a16:creationId xmlns:a16="http://schemas.microsoft.com/office/drawing/2014/main" id="{7B42BAA2-3B20-F469-B4F4-2D0D077BBDCA}"/>
                </a:ext>
              </a:extLst>
            </p:cNvPr>
            <p:cNvSpPr/>
            <p:nvPr/>
          </p:nvSpPr>
          <p:spPr>
            <a:xfrm>
              <a:off x="5095875" y="3141703"/>
              <a:ext cx="1638300" cy="553998"/>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pt-BR">
                <a:solidFill>
                  <a:schemeClr val="accent6">
                    <a:lumMod val="20000"/>
                    <a:lumOff val="80000"/>
                  </a:schemeClr>
                </a:solidFill>
              </a:endParaRPr>
            </a:p>
          </p:txBody>
        </p:sp>
        <p:sp>
          <p:nvSpPr>
            <p:cNvPr id="8" name="CaixaDeTexto 7">
              <a:extLst>
                <a:ext uri="{FF2B5EF4-FFF2-40B4-BE49-F238E27FC236}">
                  <a16:creationId xmlns:a16="http://schemas.microsoft.com/office/drawing/2014/main" id="{20EA3F76-A813-3FC3-A100-A18A18E58AA9}"/>
                </a:ext>
              </a:extLst>
            </p:cNvPr>
            <p:cNvSpPr txBox="1"/>
            <p:nvPr/>
          </p:nvSpPr>
          <p:spPr>
            <a:xfrm>
              <a:off x="5273984" y="3152001"/>
              <a:ext cx="1208985" cy="523220"/>
            </a:xfrm>
            <a:prstGeom prst="rect">
              <a:avLst/>
            </a:prstGeom>
            <a:noFill/>
          </p:spPr>
          <p:txBody>
            <a:bodyPr wrap="none" rtlCol="0">
              <a:spAutoFit/>
            </a:bodyPr>
            <a:lstStyle/>
            <a:p>
              <a:r>
                <a:rPr lang="pt-BR" sz="2800" i="1" dirty="0"/>
                <a:t>O quê?</a:t>
              </a:r>
            </a:p>
          </p:txBody>
        </p:sp>
      </p:grpSp>
      <p:grpSp>
        <p:nvGrpSpPr>
          <p:cNvPr id="20" name="Agrupar 19">
            <a:extLst>
              <a:ext uri="{FF2B5EF4-FFF2-40B4-BE49-F238E27FC236}">
                <a16:creationId xmlns:a16="http://schemas.microsoft.com/office/drawing/2014/main" id="{B5EC303E-53E0-6089-42A2-AB3815B7577A}"/>
              </a:ext>
            </a:extLst>
          </p:cNvPr>
          <p:cNvGrpSpPr/>
          <p:nvPr/>
        </p:nvGrpSpPr>
        <p:grpSpPr>
          <a:xfrm>
            <a:off x="10017908" y="2278047"/>
            <a:ext cx="1638300" cy="553998"/>
            <a:chOff x="5095875" y="3141703"/>
            <a:chExt cx="1638300" cy="553998"/>
          </a:xfrm>
        </p:grpSpPr>
        <p:sp>
          <p:nvSpPr>
            <p:cNvPr id="21" name="Retângulo: Cantos Arredondados 20">
              <a:extLst>
                <a:ext uri="{FF2B5EF4-FFF2-40B4-BE49-F238E27FC236}">
                  <a16:creationId xmlns:a16="http://schemas.microsoft.com/office/drawing/2014/main" id="{BE370956-C70F-6AAE-8EBD-B1459983E039}"/>
                </a:ext>
              </a:extLst>
            </p:cNvPr>
            <p:cNvSpPr/>
            <p:nvPr/>
          </p:nvSpPr>
          <p:spPr>
            <a:xfrm>
              <a:off x="5095875" y="3141703"/>
              <a:ext cx="1638300" cy="553998"/>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pt-BR"/>
            </a:p>
          </p:txBody>
        </p:sp>
        <p:sp>
          <p:nvSpPr>
            <p:cNvPr id="22" name="CaixaDeTexto 21">
              <a:extLst>
                <a:ext uri="{FF2B5EF4-FFF2-40B4-BE49-F238E27FC236}">
                  <a16:creationId xmlns:a16="http://schemas.microsoft.com/office/drawing/2014/main" id="{78868BAB-AF7E-A328-1EC9-3D3E3177A652}"/>
                </a:ext>
              </a:extLst>
            </p:cNvPr>
            <p:cNvSpPr txBox="1"/>
            <p:nvPr/>
          </p:nvSpPr>
          <p:spPr>
            <a:xfrm>
              <a:off x="5273984" y="3152001"/>
              <a:ext cx="1191352" cy="523220"/>
            </a:xfrm>
            <a:prstGeom prst="rect">
              <a:avLst/>
            </a:prstGeom>
            <a:noFill/>
          </p:spPr>
          <p:txBody>
            <a:bodyPr wrap="none" rtlCol="0">
              <a:spAutoFit/>
            </a:bodyPr>
            <a:lstStyle/>
            <a:p>
              <a:r>
                <a:rPr lang="pt-BR" sz="2800" i="1" dirty="0"/>
                <a:t>Como?</a:t>
              </a:r>
            </a:p>
          </p:txBody>
        </p:sp>
      </p:grpSp>
      <p:grpSp>
        <p:nvGrpSpPr>
          <p:cNvPr id="23" name="Agrupar 22">
            <a:extLst>
              <a:ext uri="{FF2B5EF4-FFF2-40B4-BE49-F238E27FC236}">
                <a16:creationId xmlns:a16="http://schemas.microsoft.com/office/drawing/2014/main" id="{2AC5AC80-3C07-F72A-9B77-8BF25130506E}"/>
              </a:ext>
            </a:extLst>
          </p:cNvPr>
          <p:cNvGrpSpPr/>
          <p:nvPr/>
        </p:nvGrpSpPr>
        <p:grpSpPr>
          <a:xfrm>
            <a:off x="4620776" y="1852646"/>
            <a:ext cx="4037449" cy="553998"/>
            <a:chOff x="5095874" y="3141703"/>
            <a:chExt cx="4327961" cy="553998"/>
          </a:xfrm>
        </p:grpSpPr>
        <p:sp>
          <p:nvSpPr>
            <p:cNvPr id="24" name="Retângulo: Cantos Arredondados 23">
              <a:extLst>
                <a:ext uri="{FF2B5EF4-FFF2-40B4-BE49-F238E27FC236}">
                  <a16:creationId xmlns:a16="http://schemas.microsoft.com/office/drawing/2014/main" id="{D10716EF-1272-0494-37CB-8DECE751B2C2}"/>
                </a:ext>
              </a:extLst>
            </p:cNvPr>
            <p:cNvSpPr/>
            <p:nvPr/>
          </p:nvSpPr>
          <p:spPr>
            <a:xfrm>
              <a:off x="5095874" y="3141703"/>
              <a:ext cx="4327961" cy="553998"/>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pt-BR"/>
            </a:p>
          </p:txBody>
        </p:sp>
        <p:sp>
          <p:nvSpPr>
            <p:cNvPr id="25" name="CaixaDeTexto 24">
              <a:extLst>
                <a:ext uri="{FF2B5EF4-FFF2-40B4-BE49-F238E27FC236}">
                  <a16:creationId xmlns:a16="http://schemas.microsoft.com/office/drawing/2014/main" id="{39CECD6C-116C-37E1-8C6D-EB5ACD6D8FD5}"/>
                </a:ext>
              </a:extLst>
            </p:cNvPr>
            <p:cNvSpPr txBox="1"/>
            <p:nvPr/>
          </p:nvSpPr>
          <p:spPr>
            <a:xfrm>
              <a:off x="5273984" y="3152001"/>
              <a:ext cx="3704412" cy="523220"/>
            </a:xfrm>
            <a:prstGeom prst="rect">
              <a:avLst/>
            </a:prstGeom>
            <a:noFill/>
          </p:spPr>
          <p:txBody>
            <a:bodyPr wrap="none" rtlCol="0">
              <a:spAutoFit/>
            </a:bodyPr>
            <a:lstStyle/>
            <a:p>
              <a:r>
                <a:rPr lang="pt-BR" sz="2800" i="1" dirty="0"/>
                <a:t>Onde e quando plantar?</a:t>
              </a:r>
            </a:p>
          </p:txBody>
        </p:sp>
      </p:grpSp>
      <p:grpSp>
        <p:nvGrpSpPr>
          <p:cNvPr id="26" name="Agrupar 25">
            <a:extLst>
              <a:ext uri="{FF2B5EF4-FFF2-40B4-BE49-F238E27FC236}">
                <a16:creationId xmlns:a16="http://schemas.microsoft.com/office/drawing/2014/main" id="{096C3FA3-4FD8-FEDF-BE06-D8422F647E46}"/>
              </a:ext>
            </a:extLst>
          </p:cNvPr>
          <p:cNvGrpSpPr/>
          <p:nvPr/>
        </p:nvGrpSpPr>
        <p:grpSpPr>
          <a:xfrm>
            <a:off x="9664176" y="3822159"/>
            <a:ext cx="2255033" cy="975691"/>
            <a:chOff x="5095874" y="3141702"/>
            <a:chExt cx="3764934" cy="975691"/>
          </a:xfrm>
        </p:grpSpPr>
        <p:sp>
          <p:nvSpPr>
            <p:cNvPr id="27" name="Retângulo: Cantos Arredondados 26">
              <a:extLst>
                <a:ext uri="{FF2B5EF4-FFF2-40B4-BE49-F238E27FC236}">
                  <a16:creationId xmlns:a16="http://schemas.microsoft.com/office/drawing/2014/main" id="{2EA17E9C-54C2-7806-9DB5-E2CE09803D8D}"/>
                </a:ext>
              </a:extLst>
            </p:cNvPr>
            <p:cNvSpPr/>
            <p:nvPr/>
          </p:nvSpPr>
          <p:spPr>
            <a:xfrm>
              <a:off x="5095874" y="3141702"/>
              <a:ext cx="3764934" cy="975691"/>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pt-BR"/>
            </a:p>
          </p:txBody>
        </p:sp>
        <p:sp>
          <p:nvSpPr>
            <p:cNvPr id="28" name="CaixaDeTexto 27">
              <a:extLst>
                <a:ext uri="{FF2B5EF4-FFF2-40B4-BE49-F238E27FC236}">
                  <a16:creationId xmlns:a16="http://schemas.microsoft.com/office/drawing/2014/main" id="{3B23519C-76AA-7AE1-5EC1-2B2D9181BD61}"/>
                </a:ext>
              </a:extLst>
            </p:cNvPr>
            <p:cNvSpPr txBox="1"/>
            <p:nvPr/>
          </p:nvSpPr>
          <p:spPr>
            <a:xfrm>
              <a:off x="5273984" y="3152001"/>
              <a:ext cx="3376237" cy="954107"/>
            </a:xfrm>
            <a:prstGeom prst="rect">
              <a:avLst/>
            </a:prstGeom>
            <a:noFill/>
          </p:spPr>
          <p:txBody>
            <a:bodyPr wrap="none" rtlCol="0">
              <a:spAutoFit/>
            </a:bodyPr>
            <a:lstStyle/>
            <a:p>
              <a:pPr algn="ctr"/>
              <a:r>
                <a:rPr lang="pt-BR" sz="2800" i="1" dirty="0"/>
                <a:t>Espaço físico</a:t>
              </a:r>
            </a:p>
            <a:p>
              <a:pPr algn="ctr"/>
              <a:r>
                <a:rPr lang="pt-BR" sz="2800" i="1" dirty="0"/>
                <a:t> disponível</a:t>
              </a:r>
            </a:p>
          </p:txBody>
        </p:sp>
      </p:grpSp>
      <p:grpSp>
        <p:nvGrpSpPr>
          <p:cNvPr id="29" name="Agrupar 28">
            <a:extLst>
              <a:ext uri="{FF2B5EF4-FFF2-40B4-BE49-F238E27FC236}">
                <a16:creationId xmlns:a16="http://schemas.microsoft.com/office/drawing/2014/main" id="{2E920910-9607-28D6-1505-0F071700D27D}"/>
              </a:ext>
            </a:extLst>
          </p:cNvPr>
          <p:cNvGrpSpPr/>
          <p:nvPr/>
        </p:nvGrpSpPr>
        <p:grpSpPr>
          <a:xfrm>
            <a:off x="861451" y="3822159"/>
            <a:ext cx="1837350" cy="964406"/>
            <a:chOff x="5095874" y="3141702"/>
            <a:chExt cx="3067583" cy="964406"/>
          </a:xfrm>
        </p:grpSpPr>
        <p:sp>
          <p:nvSpPr>
            <p:cNvPr id="30" name="Retângulo: Cantos Arredondados 29">
              <a:extLst>
                <a:ext uri="{FF2B5EF4-FFF2-40B4-BE49-F238E27FC236}">
                  <a16:creationId xmlns:a16="http://schemas.microsoft.com/office/drawing/2014/main" id="{8332802A-8B57-3F0D-AF2D-BB66303D2C51}"/>
                </a:ext>
              </a:extLst>
            </p:cNvPr>
            <p:cNvSpPr/>
            <p:nvPr/>
          </p:nvSpPr>
          <p:spPr>
            <a:xfrm>
              <a:off x="5095874" y="3141702"/>
              <a:ext cx="3067583" cy="954107"/>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pt-BR"/>
            </a:p>
          </p:txBody>
        </p:sp>
        <p:sp>
          <p:nvSpPr>
            <p:cNvPr id="31" name="CaixaDeTexto 30">
              <a:extLst>
                <a:ext uri="{FF2B5EF4-FFF2-40B4-BE49-F238E27FC236}">
                  <a16:creationId xmlns:a16="http://schemas.microsoft.com/office/drawing/2014/main" id="{740C19B9-8D26-46DA-FA2C-F6852D882176}"/>
                </a:ext>
              </a:extLst>
            </p:cNvPr>
            <p:cNvSpPr txBox="1"/>
            <p:nvPr/>
          </p:nvSpPr>
          <p:spPr>
            <a:xfrm>
              <a:off x="5273984" y="3152001"/>
              <a:ext cx="2752226" cy="954107"/>
            </a:xfrm>
            <a:prstGeom prst="rect">
              <a:avLst/>
            </a:prstGeom>
            <a:noFill/>
          </p:spPr>
          <p:txBody>
            <a:bodyPr wrap="none" rtlCol="0">
              <a:spAutoFit/>
            </a:bodyPr>
            <a:lstStyle/>
            <a:p>
              <a:pPr algn="ctr"/>
              <a:r>
                <a:rPr lang="pt-BR" sz="2800" i="1" dirty="0"/>
                <a:t>Condições</a:t>
              </a:r>
            </a:p>
            <a:p>
              <a:pPr algn="ctr"/>
              <a:r>
                <a:rPr lang="pt-BR" sz="2800" i="1" dirty="0"/>
                <a:t> locais</a:t>
              </a:r>
            </a:p>
          </p:txBody>
        </p:sp>
      </p:grpSp>
      <p:grpSp>
        <p:nvGrpSpPr>
          <p:cNvPr id="32" name="Agrupar 31">
            <a:extLst>
              <a:ext uri="{FF2B5EF4-FFF2-40B4-BE49-F238E27FC236}">
                <a16:creationId xmlns:a16="http://schemas.microsoft.com/office/drawing/2014/main" id="{EEB67CAE-BD06-01D7-F522-7443B5D92D56}"/>
              </a:ext>
            </a:extLst>
          </p:cNvPr>
          <p:cNvGrpSpPr/>
          <p:nvPr/>
        </p:nvGrpSpPr>
        <p:grpSpPr>
          <a:xfrm>
            <a:off x="3371004" y="5884509"/>
            <a:ext cx="6125764" cy="553998"/>
            <a:chOff x="5095874" y="3141703"/>
            <a:chExt cx="10227397" cy="553998"/>
          </a:xfrm>
        </p:grpSpPr>
        <p:sp>
          <p:nvSpPr>
            <p:cNvPr id="33" name="Retângulo: Cantos Arredondados 32">
              <a:extLst>
                <a:ext uri="{FF2B5EF4-FFF2-40B4-BE49-F238E27FC236}">
                  <a16:creationId xmlns:a16="http://schemas.microsoft.com/office/drawing/2014/main" id="{4E3A4AAD-059E-F80B-852A-FBE2B52ED690}"/>
                </a:ext>
              </a:extLst>
            </p:cNvPr>
            <p:cNvSpPr/>
            <p:nvPr/>
          </p:nvSpPr>
          <p:spPr>
            <a:xfrm>
              <a:off x="5095874" y="3141703"/>
              <a:ext cx="10227397" cy="553998"/>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pt-BR"/>
            </a:p>
          </p:txBody>
        </p:sp>
        <p:sp>
          <p:nvSpPr>
            <p:cNvPr id="34" name="CaixaDeTexto 33">
              <a:extLst>
                <a:ext uri="{FF2B5EF4-FFF2-40B4-BE49-F238E27FC236}">
                  <a16:creationId xmlns:a16="http://schemas.microsoft.com/office/drawing/2014/main" id="{ECC57CDA-57F1-FCCB-66E8-A27E12BDB935}"/>
                </a:ext>
              </a:extLst>
            </p:cNvPr>
            <p:cNvSpPr txBox="1"/>
            <p:nvPr/>
          </p:nvSpPr>
          <p:spPr>
            <a:xfrm>
              <a:off x="5273984" y="3152001"/>
              <a:ext cx="9240823" cy="523220"/>
            </a:xfrm>
            <a:prstGeom prst="rect">
              <a:avLst/>
            </a:prstGeom>
            <a:noFill/>
          </p:spPr>
          <p:txBody>
            <a:bodyPr wrap="none" rtlCol="0">
              <a:spAutoFit/>
            </a:bodyPr>
            <a:lstStyle/>
            <a:p>
              <a:r>
                <a:rPr lang="pt-BR" sz="2800" i="1" dirty="0"/>
                <a:t>Características das espécies a utilizar</a:t>
              </a:r>
            </a:p>
          </p:txBody>
        </p:sp>
      </p:grpSp>
      <p:sp>
        <p:nvSpPr>
          <p:cNvPr id="43" name="Retângulo 42">
            <a:extLst>
              <a:ext uri="{FF2B5EF4-FFF2-40B4-BE49-F238E27FC236}">
                <a16:creationId xmlns:a16="http://schemas.microsoft.com/office/drawing/2014/main" id="{F6B79F21-32BD-6D33-81C1-DAFC3A5C7C58}"/>
              </a:ext>
            </a:extLst>
          </p:cNvPr>
          <p:cNvSpPr/>
          <p:nvPr/>
        </p:nvSpPr>
        <p:spPr>
          <a:xfrm>
            <a:off x="3066060" y="3388270"/>
            <a:ext cx="6458563"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800" b="1" dirty="0">
                <a:ln/>
                <a:solidFill>
                  <a:schemeClr val="accent6"/>
                </a:solidFill>
              </a:rPr>
              <a:t>PLANO DE</a:t>
            </a:r>
          </a:p>
          <a:p>
            <a:pPr algn="ctr"/>
            <a:r>
              <a:rPr lang="pt-BR" sz="4800" b="1" dirty="0">
                <a:ln/>
                <a:solidFill>
                  <a:schemeClr val="accent6"/>
                </a:solidFill>
              </a:rPr>
              <a:t> ARBORIZAÇÃO URBANA</a:t>
            </a:r>
            <a:endParaRPr lang="pt-BR" sz="4800" b="1" cap="none" spc="0" dirty="0">
              <a:ln/>
              <a:solidFill>
                <a:schemeClr val="accent6"/>
              </a:solidFill>
              <a:effectLst/>
            </a:endParaRPr>
          </a:p>
        </p:txBody>
      </p:sp>
    </p:spTree>
    <p:extLst>
      <p:ext uri="{BB962C8B-B14F-4D97-AF65-F5344CB8AC3E}">
        <p14:creationId xmlns:p14="http://schemas.microsoft.com/office/powerpoint/2010/main" val="131013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PLANO MUNICIPAL DE</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13" name="CaixaDeTexto 12">
            <a:extLst>
              <a:ext uri="{FF2B5EF4-FFF2-40B4-BE49-F238E27FC236}">
                <a16:creationId xmlns:a16="http://schemas.microsoft.com/office/drawing/2014/main" id="{818D703D-B98A-074E-04A5-FC5941F1C5B4}"/>
              </a:ext>
            </a:extLst>
          </p:cNvPr>
          <p:cNvSpPr txBox="1"/>
          <p:nvPr/>
        </p:nvSpPr>
        <p:spPr>
          <a:xfrm>
            <a:off x="1752600" y="1700246"/>
            <a:ext cx="10106025" cy="2092881"/>
          </a:xfrm>
          <a:prstGeom prst="rect">
            <a:avLst/>
          </a:prstGeom>
          <a:noFill/>
        </p:spPr>
        <p:txBody>
          <a:bodyPr wrap="square" rtlCol="0">
            <a:spAutoFit/>
          </a:bodyPr>
          <a:lstStyle/>
          <a:p>
            <a:pPr marL="285750" indent="-285750" algn="just">
              <a:buFont typeface="Wingdings" panose="05000000000000000000" pitchFamily="2" charset="2"/>
              <a:buChar char="Ø"/>
            </a:pPr>
            <a:r>
              <a:rPr lang="pt-BR" sz="2600" b="1" i="1" dirty="0">
                <a:solidFill>
                  <a:srgbClr val="3D4459"/>
                </a:solidFill>
              </a:rPr>
              <a:t>Instrumento eficiente de gestão municipal que legitima e descreve as ações referentes à gestão, implantação, plantio, manutenção e monitoramento das árvores. As ações podem servir tanto para intervir na arborização já existente, como para atuar em áreas que ainda não possuem arborização. </a:t>
            </a:r>
          </a:p>
        </p:txBody>
      </p:sp>
      <p:grpSp>
        <p:nvGrpSpPr>
          <p:cNvPr id="14" name="Agrupar 13">
            <a:extLst>
              <a:ext uri="{FF2B5EF4-FFF2-40B4-BE49-F238E27FC236}">
                <a16:creationId xmlns:a16="http://schemas.microsoft.com/office/drawing/2014/main" id="{E12DC58D-0FBA-C3E5-E2D7-A1BF52E2A03E}"/>
              </a:ext>
            </a:extLst>
          </p:cNvPr>
          <p:cNvGrpSpPr/>
          <p:nvPr/>
        </p:nvGrpSpPr>
        <p:grpSpPr>
          <a:xfrm>
            <a:off x="0" y="3935281"/>
            <a:ext cx="12192000" cy="2852098"/>
            <a:chOff x="0" y="4015629"/>
            <a:chExt cx="12192000" cy="2852098"/>
          </a:xfrm>
        </p:grpSpPr>
        <p:sp>
          <p:nvSpPr>
            <p:cNvPr id="11" name="CaixaDeTexto 10">
              <a:extLst>
                <a:ext uri="{FF2B5EF4-FFF2-40B4-BE49-F238E27FC236}">
                  <a16:creationId xmlns:a16="http://schemas.microsoft.com/office/drawing/2014/main" id="{15D2A91D-434E-DF15-7CE9-E8264E08B7F5}"/>
                </a:ext>
              </a:extLst>
            </p:cNvPr>
            <p:cNvSpPr txBox="1"/>
            <p:nvPr/>
          </p:nvSpPr>
          <p:spPr>
            <a:xfrm>
              <a:off x="0" y="5805898"/>
              <a:ext cx="12192000" cy="1061829"/>
            </a:xfrm>
            <a:prstGeom prst="rect">
              <a:avLst/>
            </a:prstGeom>
            <a:noFill/>
          </p:spPr>
          <p:txBody>
            <a:bodyPr wrap="square" rtlCol="0">
              <a:spAutoFit/>
            </a:bodyPr>
            <a:lstStyle/>
            <a:p>
              <a:pPr algn="ctr"/>
              <a:r>
                <a:rPr lang="pt-BR" sz="2100" i="1" dirty="0"/>
                <a:t>Manual para Elaboração do Plano Municipal de Arborização – Ministério Público do Paraná </a:t>
              </a:r>
            </a:p>
            <a:p>
              <a:pPr algn="ctr"/>
              <a:r>
                <a:rPr lang="pt-BR" sz="2100" i="1" dirty="0"/>
                <a:t>(1ª ed.) - (2012)</a:t>
              </a:r>
            </a:p>
            <a:p>
              <a:pPr algn="ctr"/>
              <a:r>
                <a:rPr lang="pt-BR" sz="2100" i="1" dirty="0"/>
                <a:t>(2ª ed.) - (2018)</a:t>
              </a:r>
            </a:p>
          </p:txBody>
        </p:sp>
        <p:sp>
          <p:nvSpPr>
            <p:cNvPr id="12" name="Seta: de Cima para Baixo 11">
              <a:extLst>
                <a:ext uri="{FF2B5EF4-FFF2-40B4-BE49-F238E27FC236}">
                  <a16:creationId xmlns:a16="http://schemas.microsoft.com/office/drawing/2014/main" id="{7EA34951-4237-DB0B-46E6-8C6CCB577AB3}"/>
                </a:ext>
              </a:extLst>
            </p:cNvPr>
            <p:cNvSpPr/>
            <p:nvPr/>
          </p:nvSpPr>
          <p:spPr>
            <a:xfrm>
              <a:off x="6070702" y="5193795"/>
              <a:ext cx="344106" cy="587214"/>
            </a:xfrm>
            <a:prstGeom prst="upDownArrow">
              <a:avLst>
                <a:gd name="adj1" fmla="val 44139"/>
                <a:gd name="adj2" fmla="val 50000"/>
              </a:avLst>
            </a:prstGeom>
            <a:solidFill>
              <a:srgbClr val="68A042"/>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8" name="Agrupar 7">
              <a:extLst>
                <a:ext uri="{FF2B5EF4-FFF2-40B4-BE49-F238E27FC236}">
                  <a16:creationId xmlns:a16="http://schemas.microsoft.com/office/drawing/2014/main" id="{991D4113-90C8-EBA2-805E-ACC8562A7E19}"/>
                </a:ext>
              </a:extLst>
            </p:cNvPr>
            <p:cNvGrpSpPr/>
            <p:nvPr/>
          </p:nvGrpSpPr>
          <p:grpSpPr>
            <a:xfrm>
              <a:off x="1085851" y="4015629"/>
              <a:ext cx="10657914" cy="1006844"/>
              <a:chOff x="1085851" y="4015629"/>
              <a:chExt cx="10657914" cy="1006844"/>
            </a:xfrm>
          </p:grpSpPr>
          <p:sp>
            <p:nvSpPr>
              <p:cNvPr id="10" name="CaixaDeTexto 9">
                <a:extLst>
                  <a:ext uri="{FF2B5EF4-FFF2-40B4-BE49-F238E27FC236}">
                    <a16:creationId xmlns:a16="http://schemas.microsoft.com/office/drawing/2014/main" id="{09F91A56-6263-3D01-715B-A2860F7A55D7}"/>
                  </a:ext>
                </a:extLst>
              </p:cNvPr>
              <p:cNvSpPr txBox="1"/>
              <p:nvPr/>
            </p:nvSpPr>
            <p:spPr>
              <a:xfrm>
                <a:off x="1151965" y="4079810"/>
                <a:ext cx="10591800" cy="830997"/>
              </a:xfrm>
              <a:prstGeom prst="rect">
                <a:avLst/>
              </a:prstGeom>
              <a:noFill/>
            </p:spPr>
            <p:txBody>
              <a:bodyPr wrap="square" rtlCol="0">
                <a:spAutoFit/>
              </a:bodyPr>
              <a:lstStyle/>
              <a:p>
                <a:pPr algn="ctr"/>
                <a:r>
                  <a:rPr lang="pt-BR" sz="3000" b="1" i="1" dirty="0">
                    <a:solidFill>
                      <a:srgbClr val="68A042"/>
                    </a:solidFill>
                  </a:rPr>
                  <a:t>TOLEDO-PR: Plano Diretor de Arborização Urbana – PDAU (2012)</a:t>
                </a:r>
              </a:p>
              <a:p>
                <a:pPr algn="ctr"/>
                <a:r>
                  <a:rPr lang="pt-BR" sz="1800" b="1" dirty="0">
                    <a:solidFill>
                      <a:srgbClr val="000000"/>
                    </a:solidFill>
                    <a:latin typeface="NimbusRomNo9L"/>
                  </a:rPr>
                  <a:t>LEI Nº 2.154, de 6 de dezembro de 2013</a:t>
                </a:r>
                <a:endParaRPr lang="pt-BR" sz="3000" b="1" i="1" dirty="0">
                  <a:solidFill>
                    <a:srgbClr val="68A042"/>
                  </a:solidFill>
                </a:endParaRPr>
              </a:p>
            </p:txBody>
          </p:sp>
          <p:sp>
            <p:nvSpPr>
              <p:cNvPr id="4" name="Retângulo: Cantos Arredondados 3">
                <a:extLst>
                  <a:ext uri="{FF2B5EF4-FFF2-40B4-BE49-F238E27FC236}">
                    <a16:creationId xmlns:a16="http://schemas.microsoft.com/office/drawing/2014/main" id="{2FD59ED1-C265-0E92-3CA4-45C288AB3A0D}"/>
                  </a:ext>
                </a:extLst>
              </p:cNvPr>
              <p:cNvSpPr/>
              <p:nvPr/>
            </p:nvSpPr>
            <p:spPr>
              <a:xfrm>
                <a:off x="1085851" y="4015629"/>
                <a:ext cx="10657914" cy="1006844"/>
              </a:xfrm>
              <a:prstGeom prst="roundRect">
                <a:avLst/>
              </a:prstGeom>
              <a:noFill/>
              <a:ln w="28575">
                <a:solidFill>
                  <a:srgbClr val="68A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11459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PLANO MUNICIPAL DE</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pic>
        <p:nvPicPr>
          <p:cNvPr id="17" name="Imagem 16">
            <a:extLst>
              <a:ext uri="{FF2B5EF4-FFF2-40B4-BE49-F238E27FC236}">
                <a16:creationId xmlns:a16="http://schemas.microsoft.com/office/drawing/2014/main" id="{3DC05BB3-B858-E8DA-0093-BED05BDD5063}"/>
              </a:ext>
            </a:extLst>
          </p:cNvPr>
          <p:cNvPicPr>
            <a:picLocks noChangeAspect="1"/>
          </p:cNvPicPr>
          <p:nvPr/>
        </p:nvPicPr>
        <p:blipFill>
          <a:blip r:embed="rId5"/>
          <a:stretch>
            <a:fillRect/>
          </a:stretch>
        </p:blipFill>
        <p:spPr>
          <a:xfrm>
            <a:off x="4136372" y="1451457"/>
            <a:ext cx="4637290" cy="5290002"/>
          </a:xfrm>
          <a:prstGeom prst="rect">
            <a:avLst/>
          </a:prstGeom>
          <a:ln>
            <a:noFill/>
          </a:ln>
          <a:effectLst>
            <a:outerShdw blurRad="50800" dist="38100" dir="2700000" algn="tl" rotWithShape="0">
              <a:prstClr val="black">
                <a:alpha val="40000"/>
              </a:prstClr>
            </a:outerShdw>
          </a:effectLst>
        </p:spPr>
      </p:pic>
      <p:sp>
        <p:nvSpPr>
          <p:cNvPr id="19" name="Retângulo: Cantos Arredondados 18">
            <a:extLst>
              <a:ext uri="{FF2B5EF4-FFF2-40B4-BE49-F238E27FC236}">
                <a16:creationId xmlns:a16="http://schemas.microsoft.com/office/drawing/2014/main" id="{32118E31-16C3-0E41-F6A5-3D64A75852C7}"/>
              </a:ext>
            </a:extLst>
          </p:cNvPr>
          <p:cNvSpPr/>
          <p:nvPr/>
        </p:nvSpPr>
        <p:spPr>
          <a:xfrm>
            <a:off x="5522259" y="4984375"/>
            <a:ext cx="2474259" cy="42216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a:extLst>
              <a:ext uri="{FF2B5EF4-FFF2-40B4-BE49-F238E27FC236}">
                <a16:creationId xmlns:a16="http://schemas.microsoft.com/office/drawing/2014/main" id="{A168D432-E4D7-5FE6-73C8-58FA6068EA3A}"/>
              </a:ext>
            </a:extLst>
          </p:cNvPr>
          <p:cNvSpPr txBox="1"/>
          <p:nvPr/>
        </p:nvSpPr>
        <p:spPr>
          <a:xfrm>
            <a:off x="8867775" y="6211669"/>
            <a:ext cx="3324225" cy="646331"/>
          </a:xfrm>
          <a:prstGeom prst="rect">
            <a:avLst/>
          </a:prstGeom>
          <a:noFill/>
        </p:spPr>
        <p:txBody>
          <a:bodyPr wrap="square" rtlCol="0">
            <a:spAutoFit/>
          </a:bodyPr>
          <a:lstStyle/>
          <a:p>
            <a:pPr algn="just"/>
            <a:r>
              <a:rPr lang="pt-BR" sz="1200" dirty="0"/>
              <a:t>Fonte: Manual </a:t>
            </a:r>
            <a:r>
              <a:rPr lang="pt-BR" sz="1200" i="1" dirty="0"/>
              <a:t>para Elaboração do Plano Municipal de Arborização – MPE/Paraná (2ª ed.) - (2018)</a:t>
            </a:r>
            <a:r>
              <a:rPr lang="pt-BR" sz="1200" dirty="0"/>
              <a:t> .</a:t>
            </a:r>
          </a:p>
        </p:txBody>
      </p:sp>
    </p:spTree>
    <p:extLst>
      <p:ext uri="{BB962C8B-B14F-4D97-AF65-F5344CB8AC3E}">
        <p14:creationId xmlns:p14="http://schemas.microsoft.com/office/powerpoint/2010/main" val="217414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13" name="CaixaDeTexto 12">
            <a:extLst>
              <a:ext uri="{FF2B5EF4-FFF2-40B4-BE49-F238E27FC236}">
                <a16:creationId xmlns:a16="http://schemas.microsoft.com/office/drawing/2014/main" id="{818D703D-B98A-074E-04A5-FC5941F1C5B4}"/>
              </a:ext>
            </a:extLst>
          </p:cNvPr>
          <p:cNvSpPr txBox="1"/>
          <p:nvPr/>
        </p:nvSpPr>
        <p:spPr>
          <a:xfrm>
            <a:off x="1752600" y="1852646"/>
            <a:ext cx="10106025" cy="1231106"/>
          </a:xfrm>
          <a:prstGeom prst="rect">
            <a:avLst/>
          </a:prstGeom>
          <a:noFill/>
        </p:spPr>
        <p:txBody>
          <a:bodyPr wrap="square" rtlCol="0">
            <a:spAutoFit/>
          </a:bodyPr>
          <a:lstStyle/>
          <a:p>
            <a:pPr marL="285750" indent="-285750" algn="just">
              <a:buFont typeface="Wingdings" panose="05000000000000000000" pitchFamily="2" charset="2"/>
              <a:buChar char="Ø"/>
            </a:pPr>
            <a:r>
              <a:rPr lang="pt-BR" sz="2400" b="1" i="1" dirty="0">
                <a:solidFill>
                  <a:srgbClr val="3D4459"/>
                </a:solidFill>
              </a:rPr>
              <a:t>Conjunto de práticas necessárias para manter as árvores com vigor e compatíveis com o ambiente urbano.   </a:t>
            </a:r>
          </a:p>
          <a:p>
            <a:pPr algn="just"/>
            <a:endParaRPr lang="pt-BR" sz="2600" b="1" i="1" dirty="0">
              <a:solidFill>
                <a:srgbClr val="3D4459"/>
              </a:solidFill>
            </a:endParaRPr>
          </a:p>
        </p:txBody>
      </p:sp>
      <p:sp>
        <p:nvSpPr>
          <p:cNvPr id="4" name="CaixaDeTexto 3">
            <a:extLst>
              <a:ext uri="{FF2B5EF4-FFF2-40B4-BE49-F238E27FC236}">
                <a16:creationId xmlns:a16="http://schemas.microsoft.com/office/drawing/2014/main" id="{FE5AAD09-C52F-FD9A-4AC2-8E4D8BE2F68F}"/>
              </a:ext>
            </a:extLst>
          </p:cNvPr>
          <p:cNvSpPr txBox="1"/>
          <p:nvPr/>
        </p:nvSpPr>
        <p:spPr>
          <a:xfrm>
            <a:off x="1752599" y="2772545"/>
            <a:ext cx="10106025" cy="1600438"/>
          </a:xfrm>
          <a:prstGeom prst="rect">
            <a:avLst/>
          </a:prstGeom>
          <a:noFill/>
        </p:spPr>
        <p:txBody>
          <a:bodyPr wrap="square" rtlCol="0">
            <a:spAutoFit/>
          </a:bodyPr>
          <a:lstStyle/>
          <a:p>
            <a:pPr marL="285750" indent="-285750" algn="just">
              <a:buFont typeface="Wingdings" panose="05000000000000000000" pitchFamily="2" charset="2"/>
              <a:buChar char="Ø"/>
            </a:pPr>
            <a:r>
              <a:rPr lang="pt-BR" sz="2400" b="1" i="1" dirty="0">
                <a:solidFill>
                  <a:srgbClr val="3D4459"/>
                </a:solidFill>
              </a:rPr>
              <a:t>Técnicas de manejo da arborização quando executadas preventivamente e periodicamente evitam futuros procedimentos corretivos como poda drástica, transplante e eventual supressão.</a:t>
            </a:r>
          </a:p>
          <a:p>
            <a:pPr algn="just"/>
            <a:endParaRPr lang="pt-BR" sz="2600" b="1" i="1" dirty="0">
              <a:solidFill>
                <a:srgbClr val="3D4459"/>
              </a:solidFill>
            </a:endParaRPr>
          </a:p>
        </p:txBody>
      </p:sp>
      <p:pic>
        <p:nvPicPr>
          <p:cNvPr id="11" name="Imagem 10">
            <a:extLst>
              <a:ext uri="{FF2B5EF4-FFF2-40B4-BE49-F238E27FC236}">
                <a16:creationId xmlns:a16="http://schemas.microsoft.com/office/drawing/2014/main" id="{305837E8-FD99-5408-6784-95D9CFEF5E35}"/>
              </a:ext>
            </a:extLst>
          </p:cNvPr>
          <p:cNvPicPr>
            <a:picLocks noChangeAspect="1"/>
          </p:cNvPicPr>
          <p:nvPr/>
        </p:nvPicPr>
        <p:blipFill>
          <a:blip r:embed="rId5"/>
          <a:stretch>
            <a:fillRect/>
          </a:stretch>
        </p:blipFill>
        <p:spPr>
          <a:xfrm>
            <a:off x="3400768" y="3947801"/>
            <a:ext cx="6096000" cy="2809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4951035"/>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uma flor&#10;&#10;Descrição gerada automaticamente com confiança baixa">
            <a:extLst>
              <a:ext uri="{FF2B5EF4-FFF2-40B4-BE49-F238E27FC236}">
                <a16:creationId xmlns:a16="http://schemas.microsoft.com/office/drawing/2014/main" id="{707F5F85-1DBD-012E-9C35-64C70D7455CA}"/>
              </a:ext>
            </a:extLst>
          </p:cNvPr>
          <p:cNvPicPr>
            <a:picLocks noChangeAspect="1"/>
          </p:cNvPicPr>
          <p:nvPr/>
        </p:nvPicPr>
        <p:blipFill>
          <a:blip r:embed="rId3">
            <a:clrChange>
              <a:clrFrom>
                <a:srgbClr val="EEEEEE"/>
              </a:clrFrom>
              <a:clrTo>
                <a:srgbClr val="EEEEEE">
                  <a:alpha val="0"/>
                </a:srgbClr>
              </a:clrTo>
            </a:clrChange>
            <a:alphaModFix amt="79000"/>
            <a:extLst>
              <a:ext uri="{BEBA8EAE-BF5A-486C-A8C5-ECC9F3942E4B}">
                <a14:imgProps xmlns:a14="http://schemas.microsoft.com/office/drawing/2010/main">
                  <a14:imgLayer r:embed="rId4">
                    <a14:imgEffect>
                      <a14:saturation sat="13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895" y="-17930"/>
            <a:ext cx="5923556" cy="6976632"/>
          </a:xfrm>
          <a:prstGeom prst="rect">
            <a:avLst/>
          </a:prstGeom>
        </p:spPr>
      </p:pic>
      <p:grpSp>
        <p:nvGrpSpPr>
          <p:cNvPr id="6" name="Agrupar 5">
            <a:extLst>
              <a:ext uri="{FF2B5EF4-FFF2-40B4-BE49-F238E27FC236}">
                <a16:creationId xmlns:a16="http://schemas.microsoft.com/office/drawing/2014/main" id="{EC77A688-1156-B7A0-FAC6-4AA76D1B3985}"/>
              </a:ext>
            </a:extLst>
          </p:cNvPr>
          <p:cNvGrpSpPr/>
          <p:nvPr/>
        </p:nvGrpSpPr>
        <p:grpSpPr>
          <a:xfrm>
            <a:off x="4886325" y="-39269"/>
            <a:ext cx="8210550" cy="1402903"/>
            <a:chOff x="4886325" y="389356"/>
            <a:chExt cx="8210550" cy="1402903"/>
          </a:xfrm>
        </p:grpSpPr>
        <p:grpSp>
          <p:nvGrpSpPr>
            <p:cNvPr id="18" name="Agrupar 17">
              <a:extLst>
                <a:ext uri="{FF2B5EF4-FFF2-40B4-BE49-F238E27FC236}">
                  <a16:creationId xmlns:a16="http://schemas.microsoft.com/office/drawing/2014/main" id="{9071EDA0-DFE9-D8DB-4AB5-DCCDD5387E8C}"/>
                </a:ext>
              </a:extLst>
            </p:cNvPr>
            <p:cNvGrpSpPr/>
            <p:nvPr/>
          </p:nvGrpSpPr>
          <p:grpSpPr>
            <a:xfrm>
              <a:off x="5229225" y="389356"/>
              <a:ext cx="7439024" cy="1334669"/>
              <a:chOff x="4445566" y="401305"/>
              <a:chExt cx="8210550" cy="1400846"/>
            </a:xfrm>
          </p:grpSpPr>
          <p:sp>
            <p:nvSpPr>
              <p:cNvPr id="7" name="Retângulo 6">
                <a:extLst>
                  <a:ext uri="{FF2B5EF4-FFF2-40B4-BE49-F238E27FC236}">
                    <a16:creationId xmlns:a16="http://schemas.microsoft.com/office/drawing/2014/main" id="{DFEBF91F-FBEC-4CAF-016C-9AB6389117C8}"/>
                  </a:ext>
                </a:extLst>
              </p:cNvPr>
              <p:cNvSpPr/>
              <p:nvPr/>
            </p:nvSpPr>
            <p:spPr>
              <a:xfrm>
                <a:off x="5057774" y="657421"/>
                <a:ext cx="6962775" cy="114473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3B12216-6EB6-DB7D-A6B5-5BD6F843950D}"/>
                  </a:ext>
                </a:extLst>
              </p:cNvPr>
              <p:cNvSpPr txBox="1"/>
              <p:nvPr/>
            </p:nvSpPr>
            <p:spPr>
              <a:xfrm>
                <a:off x="4445566" y="401305"/>
                <a:ext cx="8210550" cy="936808"/>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TÉCNICAS DE MANUTENÇÃO DA</a:t>
                </a:r>
              </a:p>
            </p:txBody>
          </p:sp>
        </p:grpSp>
        <p:sp>
          <p:nvSpPr>
            <p:cNvPr id="3" name="CaixaDeTexto 2">
              <a:extLst>
                <a:ext uri="{FF2B5EF4-FFF2-40B4-BE49-F238E27FC236}">
                  <a16:creationId xmlns:a16="http://schemas.microsoft.com/office/drawing/2014/main" id="{1194075D-4A15-E869-3BD2-70792DFADD3E}"/>
                </a:ext>
              </a:extLst>
            </p:cNvPr>
            <p:cNvSpPr txBox="1"/>
            <p:nvPr/>
          </p:nvSpPr>
          <p:spPr>
            <a:xfrm>
              <a:off x="4886325" y="899707"/>
              <a:ext cx="8210550" cy="892552"/>
            </a:xfrm>
            <a:prstGeom prst="rect">
              <a:avLst/>
            </a:prstGeom>
            <a:noFill/>
          </p:spPr>
          <p:txBody>
            <a:bodyPr wrap="square" rtlCol="0" anchor="ctr">
              <a:spAutoFit/>
            </a:bodyPr>
            <a:lstStyle/>
            <a:p>
              <a:pPr algn="ctr"/>
              <a:r>
                <a:rPr lang="pt-BR" sz="5200" b="1" dirty="0">
                  <a:solidFill>
                    <a:schemeClr val="bg1"/>
                  </a:solidFill>
                  <a:latin typeface="Aldhabi" panose="01000000000000000000" pitchFamily="2" charset="-78"/>
                  <a:cs typeface="Aldhabi" panose="01000000000000000000" pitchFamily="2" charset="-78"/>
                </a:rPr>
                <a:t>ARBORIZAÇÃO URBANA</a:t>
              </a:r>
            </a:p>
          </p:txBody>
        </p:sp>
      </p:grpSp>
      <p:sp>
        <p:nvSpPr>
          <p:cNvPr id="8" name="Retângulo 7">
            <a:extLst>
              <a:ext uri="{FF2B5EF4-FFF2-40B4-BE49-F238E27FC236}">
                <a16:creationId xmlns:a16="http://schemas.microsoft.com/office/drawing/2014/main" id="{39CA1C30-5D88-6D3C-8876-85508E4E4745}"/>
              </a:ext>
            </a:extLst>
          </p:cNvPr>
          <p:cNvSpPr/>
          <p:nvPr/>
        </p:nvSpPr>
        <p:spPr>
          <a:xfrm>
            <a:off x="-26895" y="1655417"/>
            <a:ext cx="12218895"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2600" b="1" dirty="0">
                <a:ln/>
                <a:solidFill>
                  <a:schemeClr val="accent6"/>
                </a:solidFill>
              </a:rPr>
              <a:t>1. AVALIAÇÃO DAS ÁRVORES</a:t>
            </a:r>
            <a:endParaRPr lang="pt-BR" sz="2600" b="1" cap="none" spc="0" dirty="0">
              <a:ln/>
              <a:solidFill>
                <a:schemeClr val="accent6"/>
              </a:solidFill>
              <a:effectLst/>
            </a:endParaRPr>
          </a:p>
        </p:txBody>
      </p:sp>
      <p:grpSp>
        <p:nvGrpSpPr>
          <p:cNvPr id="21" name="Agrupar 20">
            <a:extLst>
              <a:ext uri="{FF2B5EF4-FFF2-40B4-BE49-F238E27FC236}">
                <a16:creationId xmlns:a16="http://schemas.microsoft.com/office/drawing/2014/main" id="{87161C79-3FF2-55E9-FFC7-255E294562A6}"/>
              </a:ext>
            </a:extLst>
          </p:cNvPr>
          <p:cNvGrpSpPr/>
          <p:nvPr/>
        </p:nvGrpSpPr>
        <p:grpSpPr>
          <a:xfrm>
            <a:off x="2056716" y="2148750"/>
            <a:ext cx="9552855" cy="2056039"/>
            <a:chOff x="2056716" y="2148750"/>
            <a:chExt cx="9552855" cy="2056039"/>
          </a:xfrm>
        </p:grpSpPr>
        <p:pic>
          <p:nvPicPr>
            <p:cNvPr id="1032" name="Picture 8" descr="Com pouca ação da prefeitura, praga que enfraquece árvores de Porto Alegre  prolifera | GZH">
              <a:extLst>
                <a:ext uri="{FF2B5EF4-FFF2-40B4-BE49-F238E27FC236}">
                  <a16:creationId xmlns:a16="http://schemas.microsoft.com/office/drawing/2014/main" id="{1F1AC2FD-AEEB-B10D-78B2-0BAD4E1C4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1178" y="2169126"/>
              <a:ext cx="3598393" cy="2035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Imagem 14">
              <a:extLst>
                <a:ext uri="{FF2B5EF4-FFF2-40B4-BE49-F238E27FC236}">
                  <a16:creationId xmlns:a16="http://schemas.microsoft.com/office/drawing/2014/main" id="{4F312A23-553B-4CC3-7BC9-FD9990169BA5}"/>
                </a:ext>
              </a:extLst>
            </p:cNvPr>
            <p:cNvPicPr>
              <a:picLocks noChangeAspect="1"/>
            </p:cNvPicPr>
            <p:nvPr/>
          </p:nvPicPr>
          <p:blipFill>
            <a:blip r:embed="rId6"/>
            <a:stretch>
              <a:fillRect/>
            </a:stretch>
          </p:blipFill>
          <p:spPr>
            <a:xfrm>
              <a:off x="2056716" y="2148750"/>
              <a:ext cx="2994826" cy="1995303"/>
            </a:xfrm>
            <a:prstGeom prst="rect">
              <a:avLst/>
            </a:prstGeom>
            <a:ln>
              <a:noFill/>
            </a:ln>
            <a:effectLst>
              <a:softEdge rad="112500"/>
            </a:effectLst>
          </p:spPr>
        </p:pic>
        <p:pic>
          <p:nvPicPr>
            <p:cNvPr id="16" name="Imagem 15">
              <a:extLst>
                <a:ext uri="{FF2B5EF4-FFF2-40B4-BE49-F238E27FC236}">
                  <a16:creationId xmlns:a16="http://schemas.microsoft.com/office/drawing/2014/main" id="{6CB230AD-1297-791A-0E93-36E469E5673D}"/>
                </a:ext>
              </a:extLst>
            </p:cNvPr>
            <p:cNvPicPr>
              <a:picLocks noChangeAspect="1"/>
            </p:cNvPicPr>
            <p:nvPr/>
          </p:nvPicPr>
          <p:blipFill>
            <a:blip r:embed="rId7"/>
            <a:stretch>
              <a:fillRect/>
            </a:stretch>
          </p:blipFill>
          <p:spPr>
            <a:xfrm>
              <a:off x="5833416" y="2154809"/>
              <a:ext cx="1470222" cy="1960296"/>
            </a:xfrm>
            <a:prstGeom prst="rect">
              <a:avLst/>
            </a:prstGeom>
            <a:ln>
              <a:noFill/>
            </a:ln>
            <a:effectLst>
              <a:softEdge rad="112500"/>
            </a:effectLst>
          </p:spPr>
        </p:pic>
      </p:grpSp>
      <p:grpSp>
        <p:nvGrpSpPr>
          <p:cNvPr id="11" name="Agrupar 10">
            <a:extLst>
              <a:ext uri="{FF2B5EF4-FFF2-40B4-BE49-F238E27FC236}">
                <a16:creationId xmlns:a16="http://schemas.microsoft.com/office/drawing/2014/main" id="{AED94F7E-1F16-FDEA-8792-023665D1C24B}"/>
              </a:ext>
            </a:extLst>
          </p:cNvPr>
          <p:cNvGrpSpPr/>
          <p:nvPr/>
        </p:nvGrpSpPr>
        <p:grpSpPr>
          <a:xfrm>
            <a:off x="1305340" y="4254229"/>
            <a:ext cx="2890142" cy="2591072"/>
            <a:chOff x="1305340" y="4334911"/>
            <a:chExt cx="2890142" cy="2591072"/>
          </a:xfrm>
        </p:grpSpPr>
        <p:pic>
          <p:nvPicPr>
            <p:cNvPr id="4" name="Imagem 3">
              <a:extLst>
                <a:ext uri="{FF2B5EF4-FFF2-40B4-BE49-F238E27FC236}">
                  <a16:creationId xmlns:a16="http://schemas.microsoft.com/office/drawing/2014/main" id="{62BAB1E9-BC27-0033-76C7-F04449EF101A}"/>
                </a:ext>
              </a:extLst>
            </p:cNvPr>
            <p:cNvPicPr>
              <a:picLocks noChangeAspect="1"/>
            </p:cNvPicPr>
            <p:nvPr/>
          </p:nvPicPr>
          <p:blipFill>
            <a:blip r:embed="rId8"/>
            <a:stretch>
              <a:fillRect/>
            </a:stretch>
          </p:blipFill>
          <p:spPr>
            <a:xfrm>
              <a:off x="1305340" y="4334911"/>
              <a:ext cx="2890142" cy="1930615"/>
            </a:xfrm>
            <a:prstGeom prst="rect">
              <a:avLst/>
            </a:prstGeom>
            <a:ln>
              <a:noFill/>
            </a:ln>
            <a:effectLst>
              <a:outerShdw blurRad="292100" dist="139700" dir="2700000" algn="tl" rotWithShape="0">
                <a:srgbClr val="333333">
                  <a:alpha val="65000"/>
                </a:srgbClr>
              </a:outerShdw>
            </a:effectLst>
          </p:spPr>
        </p:pic>
        <p:sp>
          <p:nvSpPr>
            <p:cNvPr id="10" name="CaixaDeTexto 9">
              <a:extLst>
                <a:ext uri="{FF2B5EF4-FFF2-40B4-BE49-F238E27FC236}">
                  <a16:creationId xmlns:a16="http://schemas.microsoft.com/office/drawing/2014/main" id="{4EAC4F18-8C04-37BC-5B8E-F39416304FCE}"/>
                </a:ext>
              </a:extLst>
            </p:cNvPr>
            <p:cNvSpPr txBox="1"/>
            <p:nvPr/>
          </p:nvSpPr>
          <p:spPr>
            <a:xfrm>
              <a:off x="1305340" y="6341208"/>
              <a:ext cx="2890141" cy="584775"/>
            </a:xfrm>
            <a:prstGeom prst="rect">
              <a:avLst/>
            </a:prstGeom>
            <a:noFill/>
          </p:spPr>
          <p:txBody>
            <a:bodyPr wrap="square" rtlCol="0">
              <a:spAutoFit/>
            </a:bodyPr>
            <a:lstStyle/>
            <a:p>
              <a:pPr algn="ctr"/>
              <a:r>
                <a:rPr lang="pt-BR" sz="1600" i="1" dirty="0">
                  <a:solidFill>
                    <a:schemeClr val="accent6">
                      <a:lumMod val="50000"/>
                    </a:schemeClr>
                  </a:solidFill>
                </a:rPr>
                <a:t>Prospecção não destrutiva feita com </a:t>
              </a:r>
              <a:r>
                <a:rPr lang="pt-BR" sz="1600" i="1" dirty="0" err="1">
                  <a:solidFill>
                    <a:schemeClr val="accent6">
                      <a:lumMod val="50000"/>
                    </a:schemeClr>
                  </a:solidFill>
                </a:rPr>
                <a:t>penetrógrafo</a:t>
              </a:r>
              <a:r>
                <a:rPr lang="pt-BR" sz="1600" i="1" dirty="0">
                  <a:solidFill>
                    <a:schemeClr val="accent6">
                      <a:lumMod val="50000"/>
                    </a:schemeClr>
                  </a:solidFill>
                </a:rPr>
                <a:t>.</a:t>
              </a:r>
            </a:p>
          </p:txBody>
        </p:sp>
      </p:grpSp>
      <p:grpSp>
        <p:nvGrpSpPr>
          <p:cNvPr id="13" name="Agrupar 12">
            <a:extLst>
              <a:ext uri="{FF2B5EF4-FFF2-40B4-BE49-F238E27FC236}">
                <a16:creationId xmlns:a16="http://schemas.microsoft.com/office/drawing/2014/main" id="{23D020E8-67DE-0E14-C3EE-F2F4267C9EDC}"/>
              </a:ext>
            </a:extLst>
          </p:cNvPr>
          <p:cNvGrpSpPr/>
          <p:nvPr/>
        </p:nvGrpSpPr>
        <p:grpSpPr>
          <a:xfrm>
            <a:off x="4931770" y="4278402"/>
            <a:ext cx="2894166" cy="2571899"/>
            <a:chOff x="4761435" y="4278402"/>
            <a:chExt cx="2894166" cy="2571899"/>
          </a:xfrm>
        </p:grpSpPr>
        <p:pic>
          <p:nvPicPr>
            <p:cNvPr id="14" name="Imagem 13">
              <a:extLst>
                <a:ext uri="{FF2B5EF4-FFF2-40B4-BE49-F238E27FC236}">
                  <a16:creationId xmlns:a16="http://schemas.microsoft.com/office/drawing/2014/main" id="{9DA3AB6F-C4FB-54F5-F153-3AF659146A6A}"/>
                </a:ext>
              </a:extLst>
            </p:cNvPr>
            <p:cNvPicPr>
              <a:picLocks noChangeAspect="1"/>
            </p:cNvPicPr>
            <p:nvPr/>
          </p:nvPicPr>
          <p:blipFill>
            <a:blip r:embed="rId9"/>
            <a:stretch>
              <a:fillRect/>
            </a:stretch>
          </p:blipFill>
          <p:spPr>
            <a:xfrm>
              <a:off x="4761435" y="4278402"/>
              <a:ext cx="2890141" cy="1897475"/>
            </a:xfrm>
            <a:prstGeom prst="rect">
              <a:avLst/>
            </a:prstGeom>
            <a:ln>
              <a:noFill/>
            </a:ln>
            <a:effectLst>
              <a:outerShdw blurRad="292100" dist="139700" dir="2700000" algn="tl" rotWithShape="0">
                <a:srgbClr val="333333">
                  <a:alpha val="65000"/>
                </a:srgbClr>
              </a:outerShdw>
            </a:effectLst>
          </p:spPr>
        </p:pic>
        <p:sp>
          <p:nvSpPr>
            <p:cNvPr id="12" name="CaixaDeTexto 11">
              <a:extLst>
                <a:ext uri="{FF2B5EF4-FFF2-40B4-BE49-F238E27FC236}">
                  <a16:creationId xmlns:a16="http://schemas.microsoft.com/office/drawing/2014/main" id="{5A834D76-E974-4A78-5649-A85F95852634}"/>
                </a:ext>
              </a:extLst>
            </p:cNvPr>
            <p:cNvSpPr txBox="1"/>
            <p:nvPr/>
          </p:nvSpPr>
          <p:spPr>
            <a:xfrm>
              <a:off x="4761435" y="6265526"/>
              <a:ext cx="2894166" cy="584775"/>
            </a:xfrm>
            <a:prstGeom prst="rect">
              <a:avLst/>
            </a:prstGeom>
            <a:noFill/>
          </p:spPr>
          <p:txBody>
            <a:bodyPr wrap="square" rtlCol="0">
              <a:spAutoFit/>
            </a:bodyPr>
            <a:lstStyle/>
            <a:p>
              <a:pPr algn="ctr"/>
              <a:r>
                <a:rPr lang="pt-BR" sz="1600" i="1" dirty="0">
                  <a:solidFill>
                    <a:schemeClr val="accent6">
                      <a:lumMod val="50000"/>
                    </a:schemeClr>
                  </a:solidFill>
                </a:rPr>
                <a:t>Avaliação fitossanitária com tomógrafo.</a:t>
              </a:r>
            </a:p>
          </p:txBody>
        </p:sp>
      </p:grpSp>
      <p:grpSp>
        <p:nvGrpSpPr>
          <p:cNvPr id="20" name="Agrupar 19">
            <a:extLst>
              <a:ext uri="{FF2B5EF4-FFF2-40B4-BE49-F238E27FC236}">
                <a16:creationId xmlns:a16="http://schemas.microsoft.com/office/drawing/2014/main" id="{62774C93-56F5-BA04-6780-04F860DC1065}"/>
              </a:ext>
            </a:extLst>
          </p:cNvPr>
          <p:cNvGrpSpPr/>
          <p:nvPr/>
        </p:nvGrpSpPr>
        <p:grpSpPr>
          <a:xfrm>
            <a:off x="8011179" y="4278403"/>
            <a:ext cx="4243574" cy="2572774"/>
            <a:chOff x="8011179" y="4278403"/>
            <a:chExt cx="4243574" cy="2572774"/>
          </a:xfrm>
        </p:grpSpPr>
        <p:pic>
          <p:nvPicPr>
            <p:cNvPr id="17" name="Imagem 16">
              <a:extLst>
                <a:ext uri="{FF2B5EF4-FFF2-40B4-BE49-F238E27FC236}">
                  <a16:creationId xmlns:a16="http://schemas.microsoft.com/office/drawing/2014/main" id="{575743FC-8042-95EC-7EFA-ECE65E830462}"/>
                </a:ext>
              </a:extLst>
            </p:cNvPr>
            <p:cNvPicPr>
              <a:picLocks noChangeAspect="1"/>
            </p:cNvPicPr>
            <p:nvPr/>
          </p:nvPicPr>
          <p:blipFill>
            <a:blip r:embed="rId10"/>
            <a:stretch>
              <a:fillRect/>
            </a:stretch>
          </p:blipFill>
          <p:spPr>
            <a:xfrm>
              <a:off x="8564051" y="4278403"/>
              <a:ext cx="2890141" cy="1928266"/>
            </a:xfrm>
            <a:prstGeom prst="rect">
              <a:avLst/>
            </a:prstGeom>
            <a:ln>
              <a:noFill/>
            </a:ln>
            <a:effectLst>
              <a:outerShdw blurRad="292100" dist="139700" dir="2700000" algn="tl" rotWithShape="0">
                <a:srgbClr val="333333">
                  <a:alpha val="65000"/>
                </a:srgbClr>
              </a:outerShdw>
            </a:effectLst>
          </p:spPr>
        </p:pic>
        <p:sp>
          <p:nvSpPr>
            <p:cNvPr id="19" name="CaixaDeTexto 18">
              <a:extLst>
                <a:ext uri="{FF2B5EF4-FFF2-40B4-BE49-F238E27FC236}">
                  <a16:creationId xmlns:a16="http://schemas.microsoft.com/office/drawing/2014/main" id="{15871729-B8DA-03DB-AFC4-79043AECBC58}"/>
                </a:ext>
              </a:extLst>
            </p:cNvPr>
            <p:cNvSpPr txBox="1"/>
            <p:nvPr/>
          </p:nvSpPr>
          <p:spPr>
            <a:xfrm>
              <a:off x="8011179" y="6266402"/>
              <a:ext cx="4243574" cy="584775"/>
            </a:xfrm>
            <a:prstGeom prst="rect">
              <a:avLst/>
            </a:prstGeom>
            <a:noFill/>
          </p:spPr>
          <p:txBody>
            <a:bodyPr wrap="square" rtlCol="0">
              <a:spAutoFit/>
            </a:bodyPr>
            <a:lstStyle/>
            <a:p>
              <a:pPr algn="ctr"/>
              <a:r>
                <a:rPr lang="pt-BR" sz="1600" i="1" dirty="0">
                  <a:solidFill>
                    <a:schemeClr val="accent6">
                      <a:lumMod val="50000"/>
                    </a:schemeClr>
                  </a:solidFill>
                </a:rPr>
                <a:t>Avaliação de resistência da madeira e existência de microrganismos com </a:t>
              </a:r>
              <a:r>
                <a:rPr lang="pt-BR" sz="1600" i="1" dirty="0" err="1">
                  <a:solidFill>
                    <a:schemeClr val="accent6">
                      <a:lumMod val="50000"/>
                    </a:schemeClr>
                  </a:solidFill>
                </a:rPr>
                <a:t>resistógrafo</a:t>
              </a:r>
              <a:r>
                <a:rPr lang="pt-BR" sz="1600" i="1" dirty="0">
                  <a:solidFill>
                    <a:schemeClr val="accent6">
                      <a:lumMod val="50000"/>
                    </a:schemeClr>
                  </a:solidFill>
                </a:rPr>
                <a:t>.</a:t>
              </a:r>
            </a:p>
          </p:txBody>
        </p:sp>
      </p:grpSp>
    </p:spTree>
    <p:extLst>
      <p:ext uri="{BB962C8B-B14F-4D97-AF65-F5344CB8AC3E}">
        <p14:creationId xmlns:p14="http://schemas.microsoft.com/office/powerpoint/2010/main" val="1261632771"/>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4043</TotalTime>
  <Words>1506</Words>
  <Application>Microsoft Office PowerPoint</Application>
  <PresentationFormat>Widescreen</PresentationFormat>
  <Paragraphs>197</Paragraphs>
  <Slides>32</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32</vt:i4>
      </vt:variant>
    </vt:vector>
  </HeadingPairs>
  <TitlesOfParts>
    <vt:vector size="39" baseType="lpstr">
      <vt:lpstr>Aldhabi</vt:lpstr>
      <vt:lpstr>Arial</vt:lpstr>
      <vt:lpstr>Calibri</vt:lpstr>
      <vt:lpstr>Calibri Light</vt:lpstr>
      <vt:lpstr>NimbusRomNo9L</vt:lpstr>
      <vt:lpstr>Wingdings</vt:lpstr>
      <vt:lpstr>Tema do Office</vt:lpstr>
      <vt:lpstr>TÉCNICAS EFICIENTES DE CONDUÇÃO  DA ARBORIZAÇÃO URBANA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Engenatus Engenharia e Meio Ambiente</dc:creator>
  <cp:lastModifiedBy>Mykael Bezerra</cp:lastModifiedBy>
  <cp:revision>7</cp:revision>
  <dcterms:created xsi:type="dcterms:W3CDTF">2023-06-21T12:16:08Z</dcterms:created>
  <dcterms:modified xsi:type="dcterms:W3CDTF">2023-06-29T16:08:26Z</dcterms:modified>
</cp:coreProperties>
</file>