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8288000" cy="10287000"/>
  <p:notesSz cx="6858000" cy="9144000"/>
  <p:embeddedFontLst>
    <p:embeddedFont>
      <p:font typeface="Akzidenz-Grotesk Bold" panose="020B0604020202020204" charset="0"/>
      <p:regular r:id="rId17"/>
    </p:embeddedFont>
    <p:embeddedFont>
      <p:font typeface="Antonio Bold" panose="020B0604020202020204" charset="0"/>
      <p:regular r:id="rId18"/>
    </p:embeddedFont>
    <p:embeddedFont>
      <p:font typeface="Bree Serif" panose="020B0604020202020204" charset="0"/>
      <p:regular r:id="rId19"/>
    </p:embeddedFont>
    <p:embeddedFont>
      <p:font typeface="Open Sans" panose="020F0502020204030204" pitchFamily="34" charset="0"/>
      <p:regular r:id="rId20"/>
    </p:embeddedFont>
    <p:embeddedFont>
      <p:font typeface="Open Sans Bold" panose="020B0604020202020204" charset="0"/>
      <p:regular r:id="rId21"/>
    </p:embeddedFont>
    <p:embeddedFont>
      <p:font typeface="Open Sauce" panose="020B0604020202020204" charset="0"/>
      <p:regular r:id="rId22"/>
    </p:embeddedFont>
    <p:embeddedFont>
      <p:font typeface="Open Sauce Bold" panose="020B0604020202020204" charset="0"/>
      <p:regular r:id="rId23"/>
    </p:embeddedFont>
    <p:embeddedFont>
      <p:font typeface="Source Serif Pro Bold" panose="020B0604020202020204" charset="0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0" d="100"/>
          <a:sy n="70" d="100"/>
        </p:scale>
        <p:origin x="77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188304" y="-1513365"/>
            <a:ext cx="13313729" cy="13313729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48B281"/>
            </a:solidFill>
          </p:spPr>
        </p:sp>
      </p:grpSp>
      <p:grpSp>
        <p:nvGrpSpPr>
          <p:cNvPr id="4" name="Group 4"/>
          <p:cNvGrpSpPr/>
          <p:nvPr/>
        </p:nvGrpSpPr>
        <p:grpSpPr>
          <a:xfrm rot="-3270436">
            <a:off x="9315878" y="102642"/>
            <a:ext cx="12098771" cy="6654453"/>
            <a:chOff x="0" y="0"/>
            <a:chExt cx="4060919" cy="2233549"/>
          </a:xfrm>
        </p:grpSpPr>
        <p:sp>
          <p:nvSpPr>
            <p:cNvPr id="5" name="Freeform 5"/>
            <p:cNvSpPr/>
            <p:nvPr/>
          </p:nvSpPr>
          <p:spPr>
            <a:xfrm>
              <a:off x="19050" y="19050"/>
              <a:ext cx="4022947" cy="2195449"/>
            </a:xfrm>
            <a:custGeom>
              <a:avLst/>
              <a:gdLst/>
              <a:ahLst/>
              <a:cxnLst/>
              <a:rect l="l" t="t" r="r" b="b"/>
              <a:pathLst>
                <a:path w="4022947" h="2195449">
                  <a:moveTo>
                    <a:pt x="2925031" y="2195449"/>
                  </a:moveTo>
                  <a:lnTo>
                    <a:pt x="1097788" y="2195449"/>
                  </a:lnTo>
                  <a:cubicBezTo>
                    <a:pt x="491490" y="2195449"/>
                    <a:pt x="0" y="1703959"/>
                    <a:pt x="0" y="1097661"/>
                  </a:cubicBezTo>
                  <a:cubicBezTo>
                    <a:pt x="0" y="491490"/>
                    <a:pt x="491490" y="0"/>
                    <a:pt x="1097788" y="0"/>
                  </a:cubicBezTo>
                  <a:lnTo>
                    <a:pt x="2925158" y="0"/>
                  </a:lnTo>
                  <a:cubicBezTo>
                    <a:pt x="3531457" y="0"/>
                    <a:pt x="4022947" y="491490"/>
                    <a:pt x="4022947" y="1097788"/>
                  </a:cubicBezTo>
                  <a:cubicBezTo>
                    <a:pt x="4022820" y="1703959"/>
                    <a:pt x="3531329" y="2195449"/>
                    <a:pt x="2925031" y="2195449"/>
                  </a:cubicBezTo>
                  <a:close/>
                </a:path>
              </a:pathLst>
            </a:custGeom>
            <a:solidFill>
              <a:srgbClr val="F1EEEE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4060920" cy="2233549"/>
            </a:xfrm>
            <a:custGeom>
              <a:avLst/>
              <a:gdLst/>
              <a:ahLst/>
              <a:cxnLst/>
              <a:rect l="l" t="t" r="r" b="b"/>
              <a:pathLst>
                <a:path w="4060920" h="2233549">
                  <a:moveTo>
                    <a:pt x="2944081" y="2233549"/>
                  </a:moveTo>
                  <a:lnTo>
                    <a:pt x="1116838" y="2233549"/>
                  </a:lnTo>
                  <a:cubicBezTo>
                    <a:pt x="501015" y="2233549"/>
                    <a:pt x="0" y="1732534"/>
                    <a:pt x="0" y="1116838"/>
                  </a:cubicBezTo>
                  <a:cubicBezTo>
                    <a:pt x="0" y="501015"/>
                    <a:pt x="501015" y="0"/>
                    <a:pt x="1116838" y="0"/>
                  </a:cubicBezTo>
                  <a:lnTo>
                    <a:pt x="2944208" y="0"/>
                  </a:lnTo>
                  <a:cubicBezTo>
                    <a:pt x="3559904" y="0"/>
                    <a:pt x="4060920" y="501015"/>
                    <a:pt x="4060920" y="1116838"/>
                  </a:cubicBezTo>
                  <a:cubicBezTo>
                    <a:pt x="4060920" y="1732534"/>
                    <a:pt x="3559904" y="2233549"/>
                    <a:pt x="2944081" y="2233549"/>
                  </a:cubicBezTo>
                  <a:close/>
                  <a:moveTo>
                    <a:pt x="1116838" y="38100"/>
                  </a:moveTo>
                  <a:cubicBezTo>
                    <a:pt x="521970" y="38100"/>
                    <a:pt x="38100" y="521970"/>
                    <a:pt x="38100" y="1116838"/>
                  </a:cubicBezTo>
                  <a:cubicBezTo>
                    <a:pt x="38100" y="1711579"/>
                    <a:pt x="521970" y="2195576"/>
                    <a:pt x="1116838" y="2195576"/>
                  </a:cubicBezTo>
                  <a:lnTo>
                    <a:pt x="2944208" y="2195576"/>
                  </a:lnTo>
                  <a:cubicBezTo>
                    <a:pt x="3538950" y="2195576"/>
                    <a:pt x="4022947" y="1711706"/>
                    <a:pt x="4022947" y="1116838"/>
                  </a:cubicBezTo>
                  <a:cubicBezTo>
                    <a:pt x="4022820" y="521970"/>
                    <a:pt x="3538949" y="38100"/>
                    <a:pt x="2944081" y="38100"/>
                  </a:cubicBezTo>
                  <a:lnTo>
                    <a:pt x="1116838" y="38100"/>
                  </a:lnTo>
                  <a:close/>
                </a:path>
              </a:pathLst>
            </a:custGeom>
            <a:solidFill>
              <a:srgbClr val="F1EEEE"/>
            </a:solidFill>
          </p:spPr>
        </p:sp>
      </p:grpSp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11207104" y="2944648"/>
            <a:ext cx="5246391" cy="5246370"/>
            <a:chOff x="0" y="0"/>
            <a:chExt cx="6350000" cy="634997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-25614" r="-25614"/>
              </a:stretch>
            </a:blipFill>
          </p:spPr>
        </p:sp>
      </p:grpSp>
      <p:sp>
        <p:nvSpPr>
          <p:cNvPr id="9" name="Freeform 9"/>
          <p:cNvSpPr/>
          <p:nvPr/>
        </p:nvSpPr>
        <p:spPr>
          <a:xfrm>
            <a:off x="1028700" y="1028700"/>
            <a:ext cx="1699638" cy="1600309"/>
          </a:xfrm>
          <a:custGeom>
            <a:avLst/>
            <a:gdLst/>
            <a:ahLst/>
            <a:cxnLst/>
            <a:rect l="l" t="t" r="r" b="b"/>
            <a:pathLst>
              <a:path w="1699638" h="1600309">
                <a:moveTo>
                  <a:pt x="0" y="0"/>
                </a:moveTo>
                <a:lnTo>
                  <a:pt x="1699638" y="0"/>
                </a:lnTo>
                <a:lnTo>
                  <a:pt x="1699638" y="1600309"/>
                </a:lnTo>
                <a:lnTo>
                  <a:pt x="0" y="16003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2927790" y="1595232"/>
            <a:ext cx="3525751" cy="4291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46"/>
              </a:lnSpc>
              <a:spcBef>
                <a:spcPct val="0"/>
              </a:spcBef>
            </a:pPr>
            <a:r>
              <a:rPr lang="en-US" sz="2604" b="1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Município de Toledo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189939" y="2920738"/>
            <a:ext cx="9440567" cy="4979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980"/>
              </a:lnSpc>
            </a:pPr>
            <a:r>
              <a:rPr lang="en-US" sz="11800" b="1" spc="-531">
                <a:solidFill>
                  <a:srgbClr val="48B281"/>
                </a:solidFill>
                <a:latin typeface="Antonio Bold"/>
                <a:ea typeface="Antonio Bold"/>
                <a:cs typeface="Antonio Bold"/>
                <a:sym typeface="Antonio Bold"/>
              </a:rPr>
              <a:t>L</a:t>
            </a:r>
            <a:r>
              <a:rPr lang="en-US" sz="11800" b="1" spc="-531">
                <a:solidFill>
                  <a:srgbClr val="000000"/>
                </a:solidFill>
                <a:latin typeface="Antonio Bold"/>
                <a:ea typeface="Antonio Bold"/>
                <a:cs typeface="Antonio Bold"/>
                <a:sym typeface="Antonio Bold"/>
              </a:rPr>
              <a:t>EI DE</a:t>
            </a:r>
          </a:p>
          <a:p>
            <a:pPr algn="l">
              <a:lnSpc>
                <a:spcPts val="12980"/>
              </a:lnSpc>
            </a:pPr>
            <a:r>
              <a:rPr lang="en-US" sz="11800" b="1" spc="-531">
                <a:solidFill>
                  <a:srgbClr val="48B281"/>
                </a:solidFill>
                <a:latin typeface="Antonio Bold"/>
                <a:ea typeface="Antonio Bold"/>
                <a:cs typeface="Antonio Bold"/>
                <a:sym typeface="Antonio Bold"/>
              </a:rPr>
              <a:t>D</a:t>
            </a:r>
            <a:r>
              <a:rPr lang="en-US" sz="11800" b="1" spc="-531">
                <a:solidFill>
                  <a:srgbClr val="000000"/>
                </a:solidFill>
                <a:latin typeface="Antonio Bold"/>
                <a:ea typeface="Antonio Bold"/>
                <a:cs typeface="Antonio Bold"/>
                <a:sym typeface="Antonio Bold"/>
              </a:rPr>
              <a:t>IRETRIZES</a:t>
            </a:r>
          </a:p>
          <a:p>
            <a:pPr algn="l">
              <a:lnSpc>
                <a:spcPts val="12980"/>
              </a:lnSpc>
            </a:pPr>
            <a:r>
              <a:rPr lang="en-US" sz="11800" b="1" spc="-531">
                <a:solidFill>
                  <a:srgbClr val="48B281"/>
                </a:solidFill>
                <a:latin typeface="Antonio Bold"/>
                <a:ea typeface="Antonio Bold"/>
                <a:cs typeface="Antonio Bold"/>
                <a:sym typeface="Antonio Bold"/>
              </a:rPr>
              <a:t>O</a:t>
            </a:r>
            <a:r>
              <a:rPr lang="en-US" sz="11800" b="1" spc="-531">
                <a:solidFill>
                  <a:srgbClr val="000000"/>
                </a:solidFill>
                <a:latin typeface="Antonio Bold"/>
                <a:ea typeface="Antonio Bold"/>
                <a:cs typeface="Antonio Bold"/>
                <a:sym typeface="Antonio Bold"/>
              </a:rPr>
              <a:t>RÇAMENTÁRIAS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883937" y="7804473"/>
            <a:ext cx="2749160" cy="16833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980"/>
              </a:lnSpc>
            </a:pPr>
            <a:r>
              <a:rPr lang="en-US" sz="11800" b="1" spc="-531">
                <a:solidFill>
                  <a:srgbClr val="48B281"/>
                </a:solidFill>
                <a:latin typeface="Antonio Bold"/>
                <a:ea typeface="Antonio Bold"/>
                <a:cs typeface="Antonio Bold"/>
                <a:sym typeface="Antonio Bold"/>
              </a:rPr>
              <a:t>2026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678932" y="6124180"/>
            <a:ext cx="9237708" cy="5391463"/>
          </a:xfrm>
          <a:custGeom>
            <a:avLst/>
            <a:gdLst/>
            <a:ahLst/>
            <a:cxnLst/>
            <a:rect l="l" t="t" r="r" b="b"/>
            <a:pathLst>
              <a:path w="9237708" h="5391463">
                <a:moveTo>
                  <a:pt x="0" y="0"/>
                </a:moveTo>
                <a:lnTo>
                  <a:pt x="9237709" y="0"/>
                </a:lnTo>
                <a:lnTo>
                  <a:pt x="9237709" y="5391462"/>
                </a:lnTo>
                <a:lnTo>
                  <a:pt x="0" y="539146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847960" y="8195754"/>
            <a:ext cx="3086100" cy="3086100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8B281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2238140" y="1545882"/>
            <a:ext cx="14090669" cy="7827094"/>
          </a:xfrm>
          <a:custGeom>
            <a:avLst/>
            <a:gdLst/>
            <a:ahLst/>
            <a:cxnLst/>
            <a:rect l="l" t="t" r="r" b="b"/>
            <a:pathLst>
              <a:path w="14090669" h="7827094">
                <a:moveTo>
                  <a:pt x="0" y="0"/>
                </a:moveTo>
                <a:lnTo>
                  <a:pt x="14090669" y="0"/>
                </a:lnTo>
                <a:lnTo>
                  <a:pt x="14090669" y="7827094"/>
                </a:lnTo>
                <a:lnTo>
                  <a:pt x="0" y="782709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427" b="-5487"/>
            </a:stretch>
          </a:blipFill>
          <a:ln cap="sq">
            <a:noFill/>
            <a:prstDash val="solid"/>
            <a:miter/>
          </a:ln>
        </p:spPr>
      </p:sp>
      <p:sp>
        <p:nvSpPr>
          <p:cNvPr id="7" name="TextBox 7"/>
          <p:cNvSpPr txBox="1"/>
          <p:nvPr/>
        </p:nvSpPr>
        <p:spPr>
          <a:xfrm>
            <a:off x="1439859" y="232031"/>
            <a:ext cx="13785088" cy="1047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399"/>
              </a:lnSpc>
            </a:pPr>
            <a:r>
              <a:rPr lang="en-US" sz="6999" b="1" spc="-139">
                <a:solidFill>
                  <a:srgbClr val="000000"/>
                </a:solidFill>
                <a:latin typeface="Antonio Bold"/>
                <a:ea typeface="Antonio Bold"/>
                <a:cs typeface="Antonio Bold"/>
                <a:sym typeface="Antonio Bold"/>
              </a:rPr>
              <a:t>PROJEÇÃO DA RECEITA TOTAL CONSOLIDADA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522" y="260275"/>
            <a:ext cx="16863937" cy="10689234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028700" y="509587"/>
            <a:ext cx="13607726" cy="1047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399"/>
              </a:lnSpc>
            </a:pPr>
            <a:r>
              <a:rPr lang="en-US" sz="6999" b="1" spc="-139">
                <a:solidFill>
                  <a:srgbClr val="000000"/>
                </a:solidFill>
                <a:latin typeface="Antonio Bold"/>
                <a:ea typeface="Antonio Bold"/>
                <a:cs typeface="Antonio Bold"/>
                <a:sym typeface="Antonio Bold"/>
              </a:rPr>
              <a:t>EVOLUÇÃO RECEITA CORRENTE CONSOLIDADA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6347322" y="6077681"/>
            <a:ext cx="1389459" cy="8036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58"/>
              </a:lnSpc>
              <a:spcBef>
                <a:spcPct val="0"/>
              </a:spcBef>
            </a:pPr>
            <a:r>
              <a:rPr lang="en-US" sz="5000" spc="-110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7,9%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8133950" y="6077681"/>
            <a:ext cx="1745903" cy="8036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58"/>
              </a:lnSpc>
              <a:spcBef>
                <a:spcPct val="0"/>
              </a:spcBef>
            </a:pPr>
            <a:r>
              <a:rPr lang="en-US" sz="5000" spc="-110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4,87%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67678" y="6077681"/>
            <a:ext cx="1779836" cy="8036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58"/>
              </a:lnSpc>
              <a:spcBef>
                <a:spcPct val="0"/>
              </a:spcBef>
            </a:pPr>
            <a:r>
              <a:rPr lang="en-US" sz="5000" spc="-110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8,06%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2434169" y="6077681"/>
            <a:ext cx="1703040" cy="8036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58"/>
              </a:lnSpc>
              <a:spcBef>
                <a:spcPct val="0"/>
              </a:spcBef>
            </a:pPr>
            <a:r>
              <a:rPr lang="en-US" sz="5000" spc="-110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7,87%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4423720" y="6077681"/>
            <a:ext cx="1752302" cy="8036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58"/>
              </a:lnSpc>
              <a:spcBef>
                <a:spcPct val="0"/>
              </a:spcBef>
            </a:pPr>
            <a:r>
              <a:rPr lang="en-US" sz="5000" spc="-110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7,88%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954172" y="4456455"/>
            <a:ext cx="1869132" cy="371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38"/>
              </a:lnSpc>
              <a:spcBef>
                <a:spcPct val="0"/>
              </a:spcBef>
            </a:pPr>
            <a:r>
              <a:rPr lang="en-US" sz="2448" spc="-48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916.589.603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970574" y="4084980"/>
            <a:ext cx="1861989" cy="371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38"/>
              </a:lnSpc>
              <a:spcBef>
                <a:spcPct val="0"/>
              </a:spcBef>
            </a:pPr>
            <a:r>
              <a:rPr lang="en-US" sz="2448" spc="-48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982.676.470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017343" y="3889718"/>
            <a:ext cx="1979116" cy="359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18"/>
              </a:lnSpc>
              <a:spcBef>
                <a:spcPct val="0"/>
              </a:spcBef>
            </a:pPr>
            <a:r>
              <a:rPr lang="en-US" sz="2348" spc="-46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1.047.300.336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164019" y="3537293"/>
            <a:ext cx="1987153" cy="359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18"/>
              </a:lnSpc>
              <a:spcBef>
                <a:spcPct val="0"/>
              </a:spcBef>
            </a:pPr>
            <a:r>
              <a:rPr lang="en-US" sz="2348" spc="-46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1.131.084.899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2177366" y="3076985"/>
            <a:ext cx="1932533" cy="359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18"/>
              </a:lnSpc>
              <a:spcBef>
                <a:spcPct val="0"/>
              </a:spcBef>
            </a:pPr>
            <a:r>
              <a:rPr lang="en-US" sz="2348" spc="-46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1.221.571.096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4235229" y="2616678"/>
            <a:ext cx="1949053" cy="359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18"/>
              </a:lnSpc>
              <a:spcBef>
                <a:spcPct val="0"/>
              </a:spcBef>
            </a:pPr>
            <a:r>
              <a:rPr lang="en-US" sz="2348" spc="-46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1.319.297.354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3278" y="457068"/>
            <a:ext cx="13281443" cy="10324727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0" y="235482"/>
            <a:ext cx="18735118" cy="9832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399"/>
              </a:lnSpc>
            </a:pPr>
            <a:r>
              <a:rPr lang="en-US" sz="5500" b="1" spc="-139" dirty="0">
                <a:solidFill>
                  <a:srgbClr val="000000"/>
                </a:solidFill>
                <a:latin typeface="Antonio Bold"/>
                <a:ea typeface="Antonio Bold"/>
                <a:cs typeface="Antonio Bold"/>
                <a:sym typeface="Antonio Bold"/>
              </a:rPr>
              <a:t>DIVISÃO DA RECEITA TOTAL NA ADMINISTRAÇÃO DIRETA 2026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522" y="260275"/>
            <a:ext cx="16863937" cy="10689234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028700" y="509587"/>
            <a:ext cx="13607726" cy="1047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399"/>
              </a:lnSpc>
            </a:pPr>
            <a:r>
              <a:rPr lang="en-US" sz="6999" b="1" spc="-139">
                <a:solidFill>
                  <a:srgbClr val="000000"/>
                </a:solidFill>
                <a:latin typeface="Antonio Bold"/>
                <a:ea typeface="Antonio Bold"/>
                <a:cs typeface="Antonio Bold"/>
                <a:sym typeface="Antonio Bold"/>
              </a:rPr>
              <a:t>EVOLUÇÃO RECEITA CORRENTE ADM DIRETA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6172598" y="6077681"/>
            <a:ext cx="1738908" cy="8036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58"/>
              </a:lnSpc>
              <a:spcBef>
                <a:spcPct val="0"/>
              </a:spcBef>
            </a:pPr>
            <a:r>
              <a:rPr lang="en-US" sz="5000" spc="-110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7,84%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8130750" y="6077681"/>
            <a:ext cx="1752302" cy="8036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58"/>
              </a:lnSpc>
              <a:spcBef>
                <a:spcPct val="0"/>
              </a:spcBef>
            </a:pPr>
            <a:r>
              <a:rPr lang="en-US" sz="5000" spc="-110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7,98%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700991" y="6077681"/>
            <a:ext cx="1110009" cy="8210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658"/>
              </a:lnSpc>
              <a:spcBef>
                <a:spcPct val="0"/>
              </a:spcBef>
            </a:pPr>
            <a:r>
              <a:rPr lang="en-US" sz="5548" spc="-110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8%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2416327" y="6077681"/>
            <a:ext cx="1734277" cy="6993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55"/>
              </a:lnSpc>
              <a:spcBef>
                <a:spcPct val="0"/>
              </a:spcBef>
            </a:pPr>
            <a:r>
              <a:rPr lang="en-US" sz="4629" spc="-92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8%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4459977" y="6077681"/>
            <a:ext cx="1734277" cy="6993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55"/>
              </a:lnSpc>
              <a:spcBef>
                <a:spcPct val="0"/>
              </a:spcBef>
            </a:pPr>
            <a:r>
              <a:rPr lang="en-US" sz="4629" spc="-92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8%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955883" y="4456455"/>
            <a:ext cx="1865709" cy="371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38"/>
              </a:lnSpc>
              <a:spcBef>
                <a:spcPct val="0"/>
              </a:spcBef>
            </a:pPr>
            <a:r>
              <a:rPr lang="en-US" sz="2448" spc="-48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780.577.880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968267" y="4084980"/>
            <a:ext cx="1866602" cy="371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38"/>
              </a:lnSpc>
              <a:spcBef>
                <a:spcPct val="0"/>
              </a:spcBef>
            </a:pPr>
            <a:r>
              <a:rPr lang="en-US" sz="2448" spc="-48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841.778.206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083572" y="3889718"/>
            <a:ext cx="1846659" cy="359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18"/>
              </a:lnSpc>
              <a:spcBef>
                <a:spcPct val="0"/>
              </a:spcBef>
            </a:pPr>
            <a:r>
              <a:rPr lang="en-US" sz="2348" spc="-46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908.942.343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294765" y="3537293"/>
            <a:ext cx="1725662" cy="359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18"/>
              </a:lnSpc>
              <a:spcBef>
                <a:spcPct val="0"/>
              </a:spcBef>
            </a:pPr>
            <a:r>
              <a:rPr lang="en-US" sz="2348" spc="-46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981.657.731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2136662" y="3076985"/>
            <a:ext cx="2013942" cy="359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18"/>
              </a:lnSpc>
              <a:spcBef>
                <a:spcPct val="0"/>
              </a:spcBef>
            </a:pPr>
            <a:r>
              <a:rPr lang="en-US" sz="2348" spc="-46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1.060.190.350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4225258" y="2616678"/>
            <a:ext cx="1968996" cy="359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18"/>
              </a:lnSpc>
              <a:spcBef>
                <a:spcPct val="0"/>
              </a:spcBef>
            </a:pPr>
            <a:r>
              <a:rPr lang="en-US" sz="2348" spc="-46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1.145.005.578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45720"/>
            <a:ext cx="18288000" cy="10195560"/>
          </a:xfrm>
          <a:custGeom>
            <a:avLst/>
            <a:gdLst/>
            <a:ahLst/>
            <a:cxnLst/>
            <a:rect l="l" t="t" r="r" b="b"/>
            <a:pathLst>
              <a:path w="18288000" h="10195560">
                <a:moveTo>
                  <a:pt x="0" y="0"/>
                </a:moveTo>
                <a:lnTo>
                  <a:pt x="18288000" y="0"/>
                </a:lnTo>
                <a:lnTo>
                  <a:pt x="18288000" y="10195560"/>
                </a:lnTo>
                <a:lnTo>
                  <a:pt x="0" y="101955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6353185"/>
            <a:ext cx="3491423" cy="3491423"/>
          </a:xfrm>
          <a:custGeom>
            <a:avLst/>
            <a:gdLst/>
            <a:ahLst/>
            <a:cxnLst/>
            <a:rect l="l" t="t" r="r" b="b"/>
            <a:pathLst>
              <a:path w="3491423" h="3491423">
                <a:moveTo>
                  <a:pt x="0" y="0"/>
                </a:moveTo>
                <a:lnTo>
                  <a:pt x="3491423" y="0"/>
                </a:lnTo>
                <a:lnTo>
                  <a:pt x="3491423" y="3491423"/>
                </a:lnTo>
                <a:lnTo>
                  <a:pt x="0" y="349142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9671108" y="4540289"/>
            <a:ext cx="7854635" cy="15176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428"/>
              </a:lnSpc>
            </a:pPr>
            <a:r>
              <a:rPr lang="en-US" sz="8877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(45) 3196-2204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754135" y="5981077"/>
            <a:ext cx="9771608" cy="12198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940"/>
              </a:lnSpc>
            </a:pPr>
            <a:r>
              <a:rPr lang="en-US" sz="71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www.toledo.pr.gov.br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733458" y="7290714"/>
            <a:ext cx="13296560" cy="18913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575"/>
              </a:lnSpc>
            </a:pPr>
            <a:r>
              <a:rPr lang="en-US" sz="541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Acesse</a:t>
            </a:r>
            <a:r>
              <a:rPr lang="en-US" sz="541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para </a:t>
            </a:r>
            <a:r>
              <a:rPr lang="en-US" sz="541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formulário</a:t>
            </a:r>
            <a:r>
              <a:rPr lang="en-US" sz="541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de </a:t>
            </a:r>
            <a:r>
              <a:rPr lang="en-US" sz="541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propostas</a:t>
            </a:r>
            <a:r>
              <a:rPr lang="en-US" sz="541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LDO 2026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684122" y="786649"/>
            <a:ext cx="14429947" cy="5046272"/>
            <a:chOff x="0" y="104775"/>
            <a:chExt cx="19239930" cy="6728363"/>
          </a:xfrm>
        </p:grpSpPr>
        <p:sp>
          <p:nvSpPr>
            <p:cNvPr id="7" name="TextBox 7"/>
            <p:cNvSpPr txBox="1"/>
            <p:nvPr/>
          </p:nvSpPr>
          <p:spPr>
            <a:xfrm>
              <a:off x="0" y="104775"/>
              <a:ext cx="19239930" cy="19728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1122"/>
                </a:lnSpc>
              </a:pPr>
              <a:r>
                <a:rPr lang="en-US" sz="12358" b="1" spc="-370" dirty="0" err="1">
                  <a:solidFill>
                    <a:srgbClr val="D73D33"/>
                  </a:solidFill>
                  <a:latin typeface="Akzidenz-Grotesk Bold"/>
                  <a:ea typeface="Akzidenz-Grotesk Bold"/>
                  <a:cs typeface="Akzidenz-Grotesk Bold"/>
                  <a:sym typeface="Akzidenz-Grotesk Bold"/>
                </a:rPr>
                <a:t>Obrigado</a:t>
              </a:r>
              <a:r>
                <a:rPr lang="en-US" sz="12358" b="1" spc="-370" dirty="0">
                  <a:solidFill>
                    <a:srgbClr val="D73D33"/>
                  </a:solidFill>
                  <a:latin typeface="Akzidenz-Grotesk Bold"/>
                  <a:ea typeface="Akzidenz-Grotesk Bold"/>
                  <a:cs typeface="Akzidenz-Grotesk Bold"/>
                  <a:sym typeface="Akzidenz-Grotesk Bold"/>
                </a:rPr>
                <a:t>!</a:t>
              </a:r>
              <a:r>
                <a:rPr lang="en-US" sz="12358" b="1" spc="-370" dirty="0">
                  <a:solidFill>
                    <a:srgbClr val="8B61C2"/>
                  </a:solidFill>
                  <a:latin typeface="Akzidenz-Grotesk Bold"/>
                  <a:ea typeface="Akzidenz-Grotesk Bold"/>
                  <a:cs typeface="Akzidenz-Grotesk Bold"/>
                  <a:sym typeface="Akzidenz-Grotesk Bold"/>
                </a:rPr>
                <a:t> 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2016006"/>
              <a:ext cx="19239930" cy="48171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893"/>
                </a:lnSpc>
              </a:pPr>
              <a:r>
                <a:rPr lang="en-US" sz="7659" b="1" spc="-229" dirty="0" err="1">
                  <a:solidFill>
                    <a:srgbClr val="88D499"/>
                  </a:solidFill>
                  <a:latin typeface="Source Serif Pro Bold"/>
                  <a:ea typeface="Source Serif Pro Bold"/>
                  <a:cs typeface="Source Serif Pro Bold"/>
                  <a:sym typeface="Source Serif Pro Bold"/>
                </a:rPr>
                <a:t>Contatos</a:t>
              </a:r>
              <a:r>
                <a:rPr lang="en-US" sz="7659" b="1" spc="-229" dirty="0">
                  <a:solidFill>
                    <a:srgbClr val="88D499"/>
                  </a:solidFill>
                  <a:latin typeface="Source Serif Pro Bold"/>
                  <a:ea typeface="Source Serif Pro Bold"/>
                  <a:cs typeface="Source Serif Pro Bold"/>
                  <a:sym typeface="Source Serif Pro Bold"/>
                </a:rPr>
                <a:t>:</a:t>
              </a:r>
            </a:p>
            <a:p>
              <a:pPr algn="l">
                <a:lnSpc>
                  <a:spcPts val="6893"/>
                </a:lnSpc>
              </a:pPr>
              <a:r>
                <a:rPr lang="en-US" sz="7659" b="1" spc="-229" dirty="0">
                  <a:solidFill>
                    <a:srgbClr val="88D499"/>
                  </a:solidFill>
                  <a:latin typeface="Source Serif Pro Bold"/>
                  <a:ea typeface="Source Serif Pro Bold"/>
                  <a:cs typeface="Source Serif Pro Bold"/>
                  <a:sym typeface="Source Serif Pro Bold"/>
                </a:rPr>
                <a:t>Departamento de </a:t>
              </a:r>
              <a:r>
                <a:rPr lang="en-US" sz="7659" b="1" spc="-229" dirty="0" err="1">
                  <a:solidFill>
                    <a:srgbClr val="88D499"/>
                  </a:solidFill>
                  <a:latin typeface="Source Serif Pro Bold"/>
                  <a:ea typeface="Source Serif Pro Bold"/>
                  <a:cs typeface="Source Serif Pro Bold"/>
                  <a:sym typeface="Source Serif Pro Bold"/>
                </a:rPr>
                <a:t>Planejamento</a:t>
              </a:r>
              <a:r>
                <a:rPr lang="en-US" sz="7659" b="1" spc="-229" dirty="0">
                  <a:solidFill>
                    <a:srgbClr val="88D499"/>
                  </a:solidFill>
                  <a:latin typeface="Source Serif Pro Bold"/>
                  <a:ea typeface="Source Serif Pro Bold"/>
                  <a:cs typeface="Source Serif Pro Bold"/>
                  <a:sym typeface="Source Serif Pro Bold"/>
                </a:rPr>
                <a:t> e </a:t>
              </a:r>
            </a:p>
            <a:p>
              <a:pPr algn="l">
                <a:lnSpc>
                  <a:spcPts val="6893"/>
                </a:lnSpc>
              </a:pPr>
              <a:r>
                <a:rPr lang="en-US" sz="7659" b="1" spc="-229" dirty="0">
                  <a:solidFill>
                    <a:srgbClr val="88D499"/>
                  </a:solidFill>
                  <a:latin typeface="Source Serif Pro Bold"/>
                  <a:ea typeface="Source Serif Pro Bold"/>
                  <a:cs typeface="Source Serif Pro Bold"/>
                  <a:sym typeface="Source Serif Pro Bold"/>
                </a:rPr>
                <a:t>Controle </a:t>
              </a:r>
              <a:r>
                <a:rPr lang="en-US" sz="7659" b="1" spc="-229" dirty="0" err="1">
                  <a:solidFill>
                    <a:srgbClr val="88D499"/>
                  </a:solidFill>
                  <a:latin typeface="Source Serif Pro Bold"/>
                  <a:ea typeface="Source Serif Pro Bold"/>
                  <a:cs typeface="Source Serif Pro Bold"/>
                  <a:sym typeface="Source Serif Pro Bold"/>
                </a:rPr>
                <a:t>Orçamentário</a:t>
              </a:r>
              <a:endParaRPr lang="en-US" sz="7659" b="1" spc="-229" dirty="0">
                <a:solidFill>
                  <a:srgbClr val="88D499"/>
                </a:solidFill>
                <a:latin typeface="Source Serif Pro Bold"/>
                <a:ea typeface="Source Serif Pro Bold"/>
                <a:cs typeface="Source Serif Pro Bold"/>
                <a:sym typeface="Source Serif Pro Bold"/>
              </a:endParaRPr>
            </a:p>
            <a:p>
              <a:pPr algn="l">
                <a:lnSpc>
                  <a:spcPts val="6893"/>
                </a:lnSpc>
              </a:pPr>
              <a:endParaRPr lang="en-US" sz="7659" b="1" spc="-229" dirty="0">
                <a:solidFill>
                  <a:srgbClr val="88D499"/>
                </a:solidFill>
                <a:latin typeface="Source Serif Pro Bold"/>
                <a:ea typeface="Source Serif Pro Bold"/>
                <a:cs typeface="Source Serif Pro Bold"/>
                <a:sym typeface="Source Serif Pro Bold"/>
              </a:endParaRPr>
            </a:p>
          </p:txBody>
        </p:sp>
      </p:grpSp>
      <p:sp>
        <p:nvSpPr>
          <p:cNvPr id="9" name="Freeform 9"/>
          <p:cNvSpPr/>
          <p:nvPr/>
        </p:nvSpPr>
        <p:spPr>
          <a:xfrm>
            <a:off x="15826104" y="8244299"/>
            <a:ext cx="1699638" cy="1600309"/>
          </a:xfrm>
          <a:custGeom>
            <a:avLst/>
            <a:gdLst/>
            <a:ahLst/>
            <a:cxnLst/>
            <a:rect l="l" t="t" r="r" b="b"/>
            <a:pathLst>
              <a:path w="1699638" h="1600309">
                <a:moveTo>
                  <a:pt x="0" y="0"/>
                </a:moveTo>
                <a:lnTo>
                  <a:pt x="1699639" y="0"/>
                </a:lnTo>
                <a:lnTo>
                  <a:pt x="1699639" y="1600309"/>
                </a:lnTo>
                <a:lnTo>
                  <a:pt x="0" y="16003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8B2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-3303308" y="-680073"/>
            <a:ext cx="12447308" cy="12447258"/>
            <a:chOff x="0" y="0"/>
            <a:chExt cx="6350000" cy="634997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-24906" r="-24906"/>
              </a:stretch>
            </a:blipFill>
          </p:spPr>
        </p:sp>
      </p:grpSp>
      <p:grpSp>
        <p:nvGrpSpPr>
          <p:cNvPr id="4" name="Group 4"/>
          <p:cNvGrpSpPr/>
          <p:nvPr/>
        </p:nvGrpSpPr>
        <p:grpSpPr>
          <a:xfrm>
            <a:off x="747554" y="730685"/>
            <a:ext cx="5029894" cy="1769215"/>
            <a:chOff x="0" y="0"/>
            <a:chExt cx="6350000" cy="2233549"/>
          </a:xfrm>
        </p:grpSpPr>
        <p:sp>
          <p:nvSpPr>
            <p:cNvPr id="5" name="Freeform 5"/>
            <p:cNvSpPr/>
            <p:nvPr/>
          </p:nvSpPr>
          <p:spPr>
            <a:xfrm>
              <a:off x="19050" y="19050"/>
              <a:ext cx="6312027" cy="2195449"/>
            </a:xfrm>
            <a:custGeom>
              <a:avLst/>
              <a:gdLst/>
              <a:ahLst/>
              <a:cxnLst/>
              <a:rect l="l" t="t" r="r" b="b"/>
              <a:pathLst>
                <a:path w="6312027" h="2195449">
                  <a:moveTo>
                    <a:pt x="5214112" y="2195449"/>
                  </a:moveTo>
                  <a:lnTo>
                    <a:pt x="1097788" y="2195449"/>
                  </a:lnTo>
                  <a:cubicBezTo>
                    <a:pt x="491490" y="2195449"/>
                    <a:pt x="0" y="1703959"/>
                    <a:pt x="0" y="1097661"/>
                  </a:cubicBezTo>
                  <a:cubicBezTo>
                    <a:pt x="0" y="491490"/>
                    <a:pt x="491490" y="0"/>
                    <a:pt x="1097788" y="0"/>
                  </a:cubicBezTo>
                  <a:lnTo>
                    <a:pt x="5214239" y="0"/>
                  </a:lnTo>
                  <a:cubicBezTo>
                    <a:pt x="5820537" y="0"/>
                    <a:pt x="6312027" y="491490"/>
                    <a:pt x="6312027" y="1097788"/>
                  </a:cubicBezTo>
                  <a:cubicBezTo>
                    <a:pt x="6311900" y="1703959"/>
                    <a:pt x="5820410" y="2195449"/>
                    <a:pt x="5214112" y="2195449"/>
                  </a:cubicBezTo>
                  <a:close/>
                </a:path>
              </a:pathLst>
            </a:custGeom>
            <a:solidFill>
              <a:srgbClr val="68D6A3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6350000" cy="2233549"/>
            </a:xfrm>
            <a:custGeom>
              <a:avLst/>
              <a:gdLst/>
              <a:ahLst/>
              <a:cxnLst/>
              <a:rect l="l" t="t" r="r" b="b"/>
              <a:pathLst>
                <a:path w="6350000" h="2233549">
                  <a:moveTo>
                    <a:pt x="5233162" y="2233549"/>
                  </a:moveTo>
                  <a:lnTo>
                    <a:pt x="1116838" y="2233549"/>
                  </a:lnTo>
                  <a:cubicBezTo>
                    <a:pt x="501015" y="2233549"/>
                    <a:pt x="0" y="1732534"/>
                    <a:pt x="0" y="1116838"/>
                  </a:cubicBezTo>
                  <a:cubicBezTo>
                    <a:pt x="0" y="501015"/>
                    <a:pt x="501015" y="0"/>
                    <a:pt x="1116838" y="0"/>
                  </a:cubicBezTo>
                  <a:lnTo>
                    <a:pt x="5233289" y="0"/>
                  </a:lnTo>
                  <a:cubicBezTo>
                    <a:pt x="5848985" y="0"/>
                    <a:pt x="6350000" y="501015"/>
                    <a:pt x="6350000" y="1116838"/>
                  </a:cubicBezTo>
                  <a:cubicBezTo>
                    <a:pt x="6350000" y="1732534"/>
                    <a:pt x="5848985" y="2233549"/>
                    <a:pt x="5233162" y="2233549"/>
                  </a:cubicBezTo>
                  <a:close/>
                  <a:moveTo>
                    <a:pt x="1116838" y="38100"/>
                  </a:moveTo>
                  <a:cubicBezTo>
                    <a:pt x="521970" y="38100"/>
                    <a:pt x="38100" y="521970"/>
                    <a:pt x="38100" y="1116838"/>
                  </a:cubicBezTo>
                  <a:cubicBezTo>
                    <a:pt x="38100" y="1711579"/>
                    <a:pt x="521970" y="2195576"/>
                    <a:pt x="1116838" y="2195576"/>
                  </a:cubicBezTo>
                  <a:lnTo>
                    <a:pt x="5233289" y="2195576"/>
                  </a:lnTo>
                  <a:cubicBezTo>
                    <a:pt x="5828030" y="2195576"/>
                    <a:pt x="6312027" y="1711706"/>
                    <a:pt x="6312027" y="1116838"/>
                  </a:cubicBezTo>
                  <a:cubicBezTo>
                    <a:pt x="6311900" y="521970"/>
                    <a:pt x="5828030" y="38100"/>
                    <a:pt x="5233162" y="38100"/>
                  </a:cubicBezTo>
                  <a:lnTo>
                    <a:pt x="1116838" y="38100"/>
                  </a:lnTo>
                  <a:close/>
                </a:path>
              </a:pathLst>
            </a:custGeom>
            <a:solidFill>
              <a:srgbClr val="68D6A3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1246910" y="1087709"/>
            <a:ext cx="4031182" cy="1047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399"/>
              </a:lnSpc>
            </a:pPr>
            <a:r>
              <a:rPr lang="en-US" sz="6999" b="1" spc="-139">
                <a:solidFill>
                  <a:srgbClr val="FFFFFF"/>
                </a:solidFill>
                <a:latin typeface="Antonio Bold"/>
                <a:ea typeface="Antonio Bold"/>
                <a:cs typeface="Antonio Bold"/>
                <a:sym typeface="Antonio Bold"/>
              </a:rPr>
              <a:t>LDO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9524776" y="2487884"/>
            <a:ext cx="7734524" cy="4845562"/>
            <a:chOff x="0" y="0"/>
            <a:chExt cx="10312698" cy="6460749"/>
          </a:xfrm>
        </p:grpSpPr>
        <p:sp>
          <p:nvSpPr>
            <p:cNvPr id="9" name="TextBox 9"/>
            <p:cNvSpPr txBox="1"/>
            <p:nvPr/>
          </p:nvSpPr>
          <p:spPr>
            <a:xfrm>
              <a:off x="0" y="-95250"/>
              <a:ext cx="10312698" cy="11070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1079486" lvl="1" indent="-539743" algn="l">
                <a:lnSpc>
                  <a:spcPts val="6999"/>
                </a:lnSpc>
                <a:buFont typeface="Arial"/>
                <a:buChar char="•"/>
              </a:pPr>
              <a:r>
                <a:rPr lang="en-US" sz="4999">
                  <a:solidFill>
                    <a:srgbClr val="FFFFFF"/>
                  </a:solidFill>
                  <a:latin typeface="Open Sauce"/>
                  <a:ea typeface="Open Sauce"/>
                  <a:cs typeface="Open Sauce"/>
                  <a:sym typeface="Open Sauce"/>
                </a:rPr>
                <a:t>O que é a LDO?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1266995"/>
              <a:ext cx="10312698" cy="11070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1079486" lvl="1" indent="-539743" algn="l">
                <a:lnSpc>
                  <a:spcPts val="6999"/>
                </a:lnSpc>
                <a:buFont typeface="Arial"/>
                <a:buChar char="•"/>
              </a:pPr>
              <a:r>
                <a:rPr lang="en-US" sz="4999">
                  <a:solidFill>
                    <a:srgbClr val="FFFFFF"/>
                  </a:solidFill>
                  <a:latin typeface="Open Sauce"/>
                  <a:ea typeface="Open Sauce"/>
                  <a:cs typeface="Open Sauce"/>
                  <a:sym typeface="Open Sauce"/>
                </a:rPr>
                <a:t>Funções da LDO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2629240"/>
              <a:ext cx="10312698" cy="11070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1079486" lvl="1" indent="-539743" algn="l">
                <a:lnSpc>
                  <a:spcPts val="6999"/>
                </a:lnSpc>
                <a:buFont typeface="Arial"/>
                <a:buChar char="•"/>
              </a:pPr>
              <a:r>
                <a:rPr lang="en-US" sz="4999">
                  <a:solidFill>
                    <a:srgbClr val="FFFFFF"/>
                  </a:solidFill>
                  <a:latin typeface="Open Sauce"/>
                  <a:ea typeface="Open Sauce"/>
                  <a:cs typeface="Open Sauce"/>
                  <a:sym typeface="Open Sauce"/>
                </a:rPr>
                <a:t>Elaboração da LDO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3991485"/>
              <a:ext cx="10312698" cy="11070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1079486" lvl="1" indent="-539743" algn="l">
                <a:lnSpc>
                  <a:spcPts val="6999"/>
                </a:lnSpc>
                <a:buFont typeface="Arial"/>
                <a:buChar char="•"/>
              </a:pPr>
              <a:r>
                <a:rPr lang="en-US" sz="4999">
                  <a:solidFill>
                    <a:srgbClr val="FFFFFF"/>
                  </a:solidFill>
                  <a:latin typeface="Open Sauce"/>
                  <a:ea typeface="Open Sauce"/>
                  <a:cs typeface="Open Sauce"/>
                  <a:sym typeface="Open Sauce"/>
                </a:rPr>
                <a:t>Projeção da Receita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5353731"/>
              <a:ext cx="10312698" cy="11070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1079486" lvl="1" indent="-539743" algn="l">
                <a:lnSpc>
                  <a:spcPts val="6999"/>
                </a:lnSpc>
                <a:buFont typeface="Arial"/>
                <a:buChar char="•"/>
              </a:pPr>
              <a:r>
                <a:rPr lang="en-US" sz="4999">
                  <a:solidFill>
                    <a:srgbClr val="FFFFFF"/>
                  </a:solidFill>
                  <a:latin typeface="Open Sauce"/>
                  <a:ea typeface="Open Sauce"/>
                  <a:cs typeface="Open Sauce"/>
                  <a:sym typeface="Open Sauce"/>
                </a:rPr>
                <a:t>Ações e Metas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671898" y="6145754"/>
            <a:ext cx="10471590" cy="5235795"/>
          </a:xfrm>
          <a:custGeom>
            <a:avLst/>
            <a:gdLst/>
            <a:ahLst/>
            <a:cxnLst/>
            <a:rect l="l" t="t" r="r" b="b"/>
            <a:pathLst>
              <a:path w="10471590" h="5235795">
                <a:moveTo>
                  <a:pt x="0" y="0"/>
                </a:moveTo>
                <a:lnTo>
                  <a:pt x="10471590" y="0"/>
                </a:lnTo>
                <a:lnTo>
                  <a:pt x="10471590" y="5235795"/>
                </a:lnTo>
                <a:lnTo>
                  <a:pt x="0" y="523579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28700" y="1699243"/>
            <a:ext cx="16230600" cy="6888514"/>
          </a:xfrm>
          <a:custGeom>
            <a:avLst/>
            <a:gdLst/>
            <a:ahLst/>
            <a:cxnLst/>
            <a:rect l="l" t="t" r="r" b="b"/>
            <a:pathLst>
              <a:path w="16230600" h="6888514">
                <a:moveTo>
                  <a:pt x="0" y="0"/>
                </a:moveTo>
                <a:lnTo>
                  <a:pt x="16230600" y="0"/>
                </a:lnTo>
                <a:lnTo>
                  <a:pt x="16230600" y="6888514"/>
                </a:lnTo>
                <a:lnTo>
                  <a:pt x="0" y="688851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411" r="-2166"/>
            </a:stretch>
          </a:blipFill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487135" y="-9285764"/>
            <a:ext cx="13313729" cy="13313729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48B281"/>
            </a:solidFill>
          </p:spPr>
        </p:sp>
      </p:grpSp>
      <p:sp>
        <p:nvSpPr>
          <p:cNvPr id="4" name="AutoShape 4"/>
          <p:cNvSpPr/>
          <p:nvPr/>
        </p:nvSpPr>
        <p:spPr>
          <a:xfrm>
            <a:off x="0" y="8882062"/>
            <a:ext cx="18288000" cy="1404938"/>
          </a:xfrm>
          <a:prstGeom prst="rect">
            <a:avLst/>
          </a:prstGeom>
          <a:solidFill>
            <a:srgbClr val="F1EEEE"/>
          </a:solidFill>
        </p:spPr>
      </p:sp>
      <p:sp>
        <p:nvSpPr>
          <p:cNvPr id="5" name="AutoShape 5"/>
          <p:cNvSpPr/>
          <p:nvPr/>
        </p:nvSpPr>
        <p:spPr>
          <a:xfrm rot="-5400000">
            <a:off x="4937555" y="6208899"/>
            <a:ext cx="2673722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AutoShape 6"/>
          <p:cNvSpPr/>
          <p:nvPr/>
        </p:nvSpPr>
        <p:spPr>
          <a:xfrm rot="-5400000">
            <a:off x="10676723" y="6208899"/>
            <a:ext cx="2673722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TextBox 7"/>
          <p:cNvSpPr txBox="1"/>
          <p:nvPr/>
        </p:nvSpPr>
        <p:spPr>
          <a:xfrm>
            <a:off x="5388285" y="209517"/>
            <a:ext cx="7511429" cy="3162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399"/>
              </a:lnSpc>
            </a:pPr>
            <a:r>
              <a:rPr lang="en-US" sz="6999" b="1" spc="-139">
                <a:solidFill>
                  <a:srgbClr val="FFFFFF"/>
                </a:solidFill>
                <a:latin typeface="Antonio Bold"/>
                <a:ea typeface="Antonio Bold"/>
                <a:cs typeface="Antonio Bold"/>
                <a:sym typeface="Antonio Bold"/>
              </a:rPr>
              <a:t>INSTRUMENTOS DE </a:t>
            </a:r>
          </a:p>
          <a:p>
            <a:pPr marL="0" lvl="0" indent="0" algn="ctr">
              <a:lnSpc>
                <a:spcPts val="8399"/>
              </a:lnSpc>
            </a:pPr>
            <a:r>
              <a:rPr lang="en-US" sz="6999" b="1" spc="-139">
                <a:solidFill>
                  <a:srgbClr val="FFFFFF"/>
                </a:solidFill>
                <a:latin typeface="Antonio Bold"/>
                <a:ea typeface="Antonio Bold"/>
                <a:cs typeface="Antonio Bold"/>
                <a:sym typeface="Antonio Bold"/>
              </a:rPr>
              <a:t>PLANEJAMENTO </a:t>
            </a:r>
          </a:p>
          <a:p>
            <a:pPr marL="0" lvl="0" indent="0" algn="ctr">
              <a:lnSpc>
                <a:spcPts val="8399"/>
              </a:lnSpc>
            </a:pPr>
            <a:r>
              <a:rPr lang="en-US" sz="6999" b="1" spc="-139">
                <a:solidFill>
                  <a:srgbClr val="FFFFFF"/>
                </a:solidFill>
                <a:latin typeface="Antonio Bold"/>
                <a:ea typeface="Antonio Bold"/>
                <a:cs typeface="Antonio Bold"/>
                <a:sym typeface="Antonio Bold"/>
              </a:rPr>
              <a:t>MUNICIPAL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141567" y="5086350"/>
            <a:ext cx="4752265" cy="2439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09"/>
              </a:lnSpc>
            </a:pPr>
            <a:r>
              <a:rPr lang="en-US" sz="3699" b="1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PLANO </a:t>
            </a:r>
          </a:p>
          <a:p>
            <a:pPr algn="ctr">
              <a:lnSpc>
                <a:spcPts val="4809"/>
              </a:lnSpc>
            </a:pPr>
            <a:r>
              <a:rPr lang="en-US" sz="3699" b="1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PLURIANUAL</a:t>
            </a:r>
          </a:p>
          <a:p>
            <a:pPr algn="ctr">
              <a:lnSpc>
                <a:spcPts val="4809"/>
              </a:lnSpc>
            </a:pPr>
            <a:r>
              <a:rPr lang="en-US" sz="3699" b="1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PPA</a:t>
            </a:r>
          </a:p>
          <a:p>
            <a:pPr algn="ctr">
              <a:lnSpc>
                <a:spcPts val="4809"/>
              </a:lnSpc>
            </a:pPr>
            <a:r>
              <a:rPr lang="en-US" sz="3699" b="1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(PLANEJAR)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770782" y="5111487"/>
            <a:ext cx="4752265" cy="2439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09"/>
              </a:lnSpc>
            </a:pPr>
            <a:r>
              <a:rPr lang="en-US" sz="3699" b="1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LEI DE DIRETRIZES</a:t>
            </a:r>
          </a:p>
          <a:p>
            <a:pPr algn="ctr">
              <a:lnSpc>
                <a:spcPts val="4809"/>
              </a:lnSpc>
            </a:pPr>
            <a:r>
              <a:rPr lang="en-US" sz="3699" b="1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ORÇAMENTÁRIAS</a:t>
            </a:r>
          </a:p>
          <a:p>
            <a:pPr algn="ctr">
              <a:lnSpc>
                <a:spcPts val="4809"/>
              </a:lnSpc>
            </a:pPr>
            <a:r>
              <a:rPr lang="en-US" sz="3699" b="1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LDO</a:t>
            </a:r>
          </a:p>
          <a:p>
            <a:pPr algn="ctr">
              <a:lnSpc>
                <a:spcPts val="4809"/>
              </a:lnSpc>
            </a:pPr>
            <a:r>
              <a:rPr lang="en-US" sz="3699" b="1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(ORIENTAR)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2513646" y="5111487"/>
            <a:ext cx="4752265" cy="2439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09"/>
              </a:lnSpc>
            </a:pPr>
            <a:r>
              <a:rPr lang="en-US" sz="3699" b="1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LEI ORÇAMENTÁRIA</a:t>
            </a:r>
          </a:p>
          <a:p>
            <a:pPr algn="ctr">
              <a:lnSpc>
                <a:spcPts val="4809"/>
              </a:lnSpc>
            </a:pPr>
            <a:r>
              <a:rPr lang="en-US" sz="3699" b="1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ANUAL </a:t>
            </a:r>
          </a:p>
          <a:p>
            <a:pPr algn="ctr">
              <a:lnSpc>
                <a:spcPts val="4809"/>
              </a:lnSpc>
            </a:pPr>
            <a:r>
              <a:rPr lang="en-US" sz="3699" b="1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LOA</a:t>
            </a:r>
          </a:p>
          <a:p>
            <a:pPr algn="ctr">
              <a:lnSpc>
                <a:spcPts val="4809"/>
              </a:lnSpc>
            </a:pPr>
            <a:r>
              <a:rPr lang="en-US" sz="3699" b="1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(EXECUTAR)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7886701" cy="10287000"/>
          </a:xfrm>
          <a:prstGeom prst="rect">
            <a:avLst/>
          </a:prstGeom>
          <a:solidFill>
            <a:srgbClr val="48B281"/>
          </a:solidFill>
        </p:spPr>
      </p:sp>
      <p:grpSp>
        <p:nvGrpSpPr>
          <p:cNvPr id="3" name="Group 3"/>
          <p:cNvGrpSpPr/>
          <p:nvPr/>
        </p:nvGrpSpPr>
        <p:grpSpPr>
          <a:xfrm rot="-3270436">
            <a:off x="-3819097" y="5388148"/>
            <a:ext cx="12098771" cy="6654453"/>
            <a:chOff x="0" y="0"/>
            <a:chExt cx="4060919" cy="2233549"/>
          </a:xfrm>
        </p:grpSpPr>
        <p:sp>
          <p:nvSpPr>
            <p:cNvPr id="4" name="Freeform 4"/>
            <p:cNvSpPr/>
            <p:nvPr/>
          </p:nvSpPr>
          <p:spPr>
            <a:xfrm>
              <a:off x="19050" y="19050"/>
              <a:ext cx="4022947" cy="2195449"/>
            </a:xfrm>
            <a:custGeom>
              <a:avLst/>
              <a:gdLst/>
              <a:ahLst/>
              <a:cxnLst/>
              <a:rect l="l" t="t" r="r" b="b"/>
              <a:pathLst>
                <a:path w="4022947" h="2195449">
                  <a:moveTo>
                    <a:pt x="2925031" y="2195449"/>
                  </a:moveTo>
                  <a:lnTo>
                    <a:pt x="1097788" y="2195449"/>
                  </a:lnTo>
                  <a:cubicBezTo>
                    <a:pt x="491490" y="2195449"/>
                    <a:pt x="0" y="1703959"/>
                    <a:pt x="0" y="1097661"/>
                  </a:cubicBezTo>
                  <a:cubicBezTo>
                    <a:pt x="0" y="491490"/>
                    <a:pt x="491490" y="0"/>
                    <a:pt x="1097788" y="0"/>
                  </a:cubicBezTo>
                  <a:lnTo>
                    <a:pt x="2925158" y="0"/>
                  </a:lnTo>
                  <a:cubicBezTo>
                    <a:pt x="3531457" y="0"/>
                    <a:pt x="4022947" y="491490"/>
                    <a:pt x="4022947" y="1097788"/>
                  </a:cubicBezTo>
                  <a:cubicBezTo>
                    <a:pt x="4022820" y="1703959"/>
                    <a:pt x="3531329" y="2195449"/>
                    <a:pt x="2925031" y="2195449"/>
                  </a:cubicBezTo>
                  <a:close/>
                </a:path>
              </a:pathLst>
            </a:custGeom>
            <a:solidFill>
              <a:srgbClr val="68D6A3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4060920" cy="2233549"/>
            </a:xfrm>
            <a:custGeom>
              <a:avLst/>
              <a:gdLst/>
              <a:ahLst/>
              <a:cxnLst/>
              <a:rect l="l" t="t" r="r" b="b"/>
              <a:pathLst>
                <a:path w="4060920" h="2233549">
                  <a:moveTo>
                    <a:pt x="2944081" y="2233549"/>
                  </a:moveTo>
                  <a:lnTo>
                    <a:pt x="1116838" y="2233549"/>
                  </a:lnTo>
                  <a:cubicBezTo>
                    <a:pt x="501015" y="2233549"/>
                    <a:pt x="0" y="1732534"/>
                    <a:pt x="0" y="1116838"/>
                  </a:cubicBezTo>
                  <a:cubicBezTo>
                    <a:pt x="0" y="501015"/>
                    <a:pt x="501015" y="0"/>
                    <a:pt x="1116838" y="0"/>
                  </a:cubicBezTo>
                  <a:lnTo>
                    <a:pt x="2944208" y="0"/>
                  </a:lnTo>
                  <a:cubicBezTo>
                    <a:pt x="3559904" y="0"/>
                    <a:pt x="4060920" y="501015"/>
                    <a:pt x="4060920" y="1116838"/>
                  </a:cubicBezTo>
                  <a:cubicBezTo>
                    <a:pt x="4060920" y="1732534"/>
                    <a:pt x="3559904" y="2233549"/>
                    <a:pt x="2944081" y="2233549"/>
                  </a:cubicBezTo>
                  <a:close/>
                  <a:moveTo>
                    <a:pt x="1116838" y="38100"/>
                  </a:moveTo>
                  <a:cubicBezTo>
                    <a:pt x="521970" y="38100"/>
                    <a:pt x="38100" y="521970"/>
                    <a:pt x="38100" y="1116838"/>
                  </a:cubicBezTo>
                  <a:cubicBezTo>
                    <a:pt x="38100" y="1711579"/>
                    <a:pt x="521970" y="2195576"/>
                    <a:pt x="1116838" y="2195576"/>
                  </a:cubicBezTo>
                  <a:lnTo>
                    <a:pt x="2944208" y="2195576"/>
                  </a:lnTo>
                  <a:cubicBezTo>
                    <a:pt x="3538950" y="2195576"/>
                    <a:pt x="4022947" y="1711706"/>
                    <a:pt x="4022947" y="1116838"/>
                  </a:cubicBezTo>
                  <a:cubicBezTo>
                    <a:pt x="4022820" y="521970"/>
                    <a:pt x="3538949" y="38100"/>
                    <a:pt x="2944081" y="38100"/>
                  </a:cubicBezTo>
                  <a:lnTo>
                    <a:pt x="1116838" y="38100"/>
                  </a:lnTo>
                  <a:close/>
                </a:path>
              </a:pathLst>
            </a:custGeom>
            <a:solidFill>
              <a:srgbClr val="68D6A3"/>
            </a:solidFill>
          </p:spPr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1028700" y="3716656"/>
            <a:ext cx="5541666" cy="5541644"/>
            <a:chOff x="0" y="0"/>
            <a:chExt cx="6350000" cy="634997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-25046" r="-25046"/>
              </a:stretch>
            </a:blipFill>
          </p:spPr>
        </p:sp>
      </p:grpSp>
      <p:sp>
        <p:nvSpPr>
          <p:cNvPr id="8" name="TextBox 8"/>
          <p:cNvSpPr txBox="1"/>
          <p:nvPr/>
        </p:nvSpPr>
        <p:spPr>
          <a:xfrm>
            <a:off x="1028700" y="1019175"/>
            <a:ext cx="9375082" cy="12084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525"/>
              </a:lnSpc>
            </a:pPr>
            <a:r>
              <a:rPr lang="en-US" sz="7937" b="1" spc="-158">
                <a:solidFill>
                  <a:srgbClr val="000000"/>
                </a:solidFill>
                <a:latin typeface="Antonio Bold"/>
                <a:ea typeface="Antonio Bold"/>
                <a:cs typeface="Antonio Bold"/>
                <a:sym typeface="Antonio Bold"/>
              </a:rPr>
              <a:t>O QUE É A LDO?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8337531" y="5719514"/>
            <a:ext cx="9375082" cy="47862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341"/>
              </a:lnSpc>
            </a:pPr>
            <a:r>
              <a:rPr lang="en-US" sz="4878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A sua principal função é estabelecer as metas e prioridades da administração pública municipal para o exercício financeiro seguinte. </a:t>
            </a:r>
          </a:p>
          <a:p>
            <a:pPr algn="just">
              <a:lnSpc>
                <a:spcPts val="6341"/>
              </a:lnSpc>
            </a:pPr>
            <a:endParaRPr lang="en-US" sz="4878">
              <a:solidFill>
                <a:srgbClr val="000000"/>
              </a:solidFill>
              <a:latin typeface="Open Sauce"/>
              <a:ea typeface="Open Sauce"/>
              <a:cs typeface="Open Sauce"/>
              <a:sym typeface="Open Sauce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8168230" y="619808"/>
            <a:ext cx="9713684" cy="48424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39"/>
              </a:lnSpc>
            </a:pPr>
            <a:r>
              <a:rPr lang="en-US" sz="4953" b="1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A LEI DE DIRETRIZES ORÇAMENTÁRIAS É</a:t>
            </a:r>
          </a:p>
          <a:p>
            <a:pPr algn="ctr">
              <a:lnSpc>
                <a:spcPts val="6439"/>
              </a:lnSpc>
            </a:pPr>
            <a:r>
              <a:rPr lang="en-US" sz="4953" b="1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O ELO ENTRE O PLANO PLURIANUAL (PPA)</a:t>
            </a:r>
          </a:p>
          <a:p>
            <a:pPr algn="ctr">
              <a:lnSpc>
                <a:spcPts val="6439"/>
              </a:lnSpc>
            </a:pPr>
            <a:r>
              <a:rPr lang="en-US" sz="4953" b="1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E A LEI ORÇAMENTÁRIA ANUAL (LOA).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829029" y="-2732565"/>
            <a:ext cx="15752129" cy="15752129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48B281"/>
            </a:solidFill>
          </p:spPr>
        </p:sp>
      </p:grpSp>
      <p:grpSp>
        <p:nvGrpSpPr>
          <p:cNvPr id="4" name="Group 4"/>
          <p:cNvGrpSpPr/>
          <p:nvPr/>
        </p:nvGrpSpPr>
        <p:grpSpPr>
          <a:xfrm rot="2700000">
            <a:off x="11029805" y="4882974"/>
            <a:ext cx="12098771" cy="6654453"/>
            <a:chOff x="0" y="0"/>
            <a:chExt cx="4060919" cy="2233549"/>
          </a:xfrm>
        </p:grpSpPr>
        <p:sp>
          <p:nvSpPr>
            <p:cNvPr id="5" name="Freeform 5"/>
            <p:cNvSpPr/>
            <p:nvPr/>
          </p:nvSpPr>
          <p:spPr>
            <a:xfrm>
              <a:off x="19050" y="19050"/>
              <a:ext cx="4022947" cy="2195449"/>
            </a:xfrm>
            <a:custGeom>
              <a:avLst/>
              <a:gdLst/>
              <a:ahLst/>
              <a:cxnLst/>
              <a:rect l="l" t="t" r="r" b="b"/>
              <a:pathLst>
                <a:path w="4022947" h="2195449">
                  <a:moveTo>
                    <a:pt x="2925031" y="2195449"/>
                  </a:moveTo>
                  <a:lnTo>
                    <a:pt x="1097788" y="2195449"/>
                  </a:lnTo>
                  <a:cubicBezTo>
                    <a:pt x="491490" y="2195449"/>
                    <a:pt x="0" y="1703959"/>
                    <a:pt x="0" y="1097661"/>
                  </a:cubicBezTo>
                  <a:cubicBezTo>
                    <a:pt x="0" y="491490"/>
                    <a:pt x="491490" y="0"/>
                    <a:pt x="1097788" y="0"/>
                  </a:cubicBezTo>
                  <a:lnTo>
                    <a:pt x="2925158" y="0"/>
                  </a:lnTo>
                  <a:cubicBezTo>
                    <a:pt x="3531457" y="0"/>
                    <a:pt x="4022947" y="491490"/>
                    <a:pt x="4022947" y="1097788"/>
                  </a:cubicBezTo>
                  <a:cubicBezTo>
                    <a:pt x="4022820" y="1703959"/>
                    <a:pt x="3531329" y="2195449"/>
                    <a:pt x="2925031" y="2195449"/>
                  </a:cubicBezTo>
                  <a:close/>
                </a:path>
              </a:pathLst>
            </a:custGeom>
            <a:solidFill>
              <a:srgbClr val="F1EEEE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4060920" cy="2233549"/>
            </a:xfrm>
            <a:custGeom>
              <a:avLst/>
              <a:gdLst/>
              <a:ahLst/>
              <a:cxnLst/>
              <a:rect l="l" t="t" r="r" b="b"/>
              <a:pathLst>
                <a:path w="4060920" h="2233549">
                  <a:moveTo>
                    <a:pt x="2944081" y="2233549"/>
                  </a:moveTo>
                  <a:lnTo>
                    <a:pt x="1116838" y="2233549"/>
                  </a:lnTo>
                  <a:cubicBezTo>
                    <a:pt x="501015" y="2233549"/>
                    <a:pt x="0" y="1732534"/>
                    <a:pt x="0" y="1116838"/>
                  </a:cubicBezTo>
                  <a:cubicBezTo>
                    <a:pt x="0" y="501015"/>
                    <a:pt x="501015" y="0"/>
                    <a:pt x="1116838" y="0"/>
                  </a:cubicBezTo>
                  <a:lnTo>
                    <a:pt x="2944208" y="0"/>
                  </a:lnTo>
                  <a:cubicBezTo>
                    <a:pt x="3559904" y="0"/>
                    <a:pt x="4060920" y="501015"/>
                    <a:pt x="4060920" y="1116838"/>
                  </a:cubicBezTo>
                  <a:cubicBezTo>
                    <a:pt x="4060920" y="1732534"/>
                    <a:pt x="3559904" y="2233549"/>
                    <a:pt x="2944081" y="2233549"/>
                  </a:cubicBezTo>
                  <a:close/>
                  <a:moveTo>
                    <a:pt x="1116838" y="38100"/>
                  </a:moveTo>
                  <a:cubicBezTo>
                    <a:pt x="521970" y="38100"/>
                    <a:pt x="38100" y="521970"/>
                    <a:pt x="38100" y="1116838"/>
                  </a:cubicBezTo>
                  <a:cubicBezTo>
                    <a:pt x="38100" y="1711579"/>
                    <a:pt x="521970" y="2195576"/>
                    <a:pt x="1116838" y="2195576"/>
                  </a:cubicBezTo>
                  <a:lnTo>
                    <a:pt x="2944208" y="2195576"/>
                  </a:lnTo>
                  <a:cubicBezTo>
                    <a:pt x="3538950" y="2195576"/>
                    <a:pt x="4022947" y="1711706"/>
                    <a:pt x="4022947" y="1116838"/>
                  </a:cubicBezTo>
                  <a:cubicBezTo>
                    <a:pt x="4022820" y="521970"/>
                    <a:pt x="3538949" y="38100"/>
                    <a:pt x="2944081" y="38100"/>
                  </a:cubicBezTo>
                  <a:lnTo>
                    <a:pt x="1116838" y="38100"/>
                  </a:lnTo>
                  <a:close/>
                </a:path>
              </a:pathLst>
            </a:custGeom>
            <a:solidFill>
              <a:srgbClr val="F1EEEE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1047750" y="3413125"/>
            <a:ext cx="16211550" cy="5902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3598" lvl="1" indent="-431799" algn="ctr">
              <a:lnSpc>
                <a:spcPts val="5199"/>
              </a:lnSpc>
              <a:buFont typeface="Arial"/>
              <a:buChar char="•"/>
            </a:pPr>
            <a:r>
              <a:rPr lang="en-US" sz="3999" b="1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ORIENTAR A ELABORAÇÃO DO ORÇAMENTO (LOA): </a:t>
            </a:r>
            <a:r>
              <a:rPr lang="en-US" sz="3999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INDICA QUAIS SERÃO AS PRIORIDADES DO GOVERNO MUNICIPAL NO PRÓXIMO ANO.</a:t>
            </a:r>
          </a:p>
          <a:p>
            <a:pPr marL="863598" lvl="1" indent="-431799" algn="ctr">
              <a:lnSpc>
                <a:spcPts val="5199"/>
              </a:lnSpc>
              <a:buFont typeface="Arial"/>
              <a:buChar char="•"/>
            </a:pPr>
            <a:r>
              <a:rPr lang="en-US" sz="3999" b="1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COMPATIBILIZAR O PLANO PLURIANUAL (PPA) COM A LOA: </a:t>
            </a:r>
            <a:r>
              <a:rPr lang="en-US" sz="3999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A LDO SERVE COMO PONTE ENTRE O PLANEJAMENTO DE MÉDIO PRAZO (PPA) E O ORÇAMENTO ANUAL (LOA).</a:t>
            </a:r>
          </a:p>
          <a:p>
            <a:pPr marL="863598" lvl="1" indent="-431799" algn="ctr">
              <a:lnSpc>
                <a:spcPts val="5199"/>
              </a:lnSpc>
              <a:buFont typeface="Arial"/>
              <a:buChar char="•"/>
            </a:pPr>
            <a:r>
              <a:rPr lang="en-US" sz="3999" b="1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DETERMINAR CRITÉRIOS PARA ALTERAÇÃO NA LEGISLAÇÃO TRIBUTÁRIA E PARA A POLÍTICA DE PESSOAL </a:t>
            </a:r>
            <a:r>
              <a:rPr lang="en-US" sz="3999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(COMO REAJUSTES SALARIAIS, CRIAÇÃO DE CARGOS ETC.).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1038225"/>
            <a:ext cx="10894400" cy="2105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399"/>
              </a:lnSpc>
            </a:pPr>
            <a:r>
              <a:rPr lang="en-US" sz="6999" b="1" spc="-139">
                <a:solidFill>
                  <a:srgbClr val="FFFFFF"/>
                </a:solidFill>
                <a:latin typeface="Antonio Bold"/>
                <a:ea typeface="Antonio Bold"/>
                <a:cs typeface="Antonio Bold"/>
                <a:sym typeface="Antonio Bold"/>
              </a:rPr>
              <a:t>Funções da Lei de Diretrizes Orçamentárias: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829029" y="-2732565"/>
            <a:ext cx="15752129" cy="15752129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48B281"/>
            </a:solidFill>
          </p:spPr>
        </p:sp>
      </p:grpSp>
      <p:grpSp>
        <p:nvGrpSpPr>
          <p:cNvPr id="4" name="Group 4"/>
          <p:cNvGrpSpPr/>
          <p:nvPr/>
        </p:nvGrpSpPr>
        <p:grpSpPr>
          <a:xfrm rot="2700000">
            <a:off x="11029805" y="4882974"/>
            <a:ext cx="12098771" cy="6654453"/>
            <a:chOff x="0" y="0"/>
            <a:chExt cx="4060919" cy="2233549"/>
          </a:xfrm>
        </p:grpSpPr>
        <p:sp>
          <p:nvSpPr>
            <p:cNvPr id="5" name="Freeform 5"/>
            <p:cNvSpPr/>
            <p:nvPr/>
          </p:nvSpPr>
          <p:spPr>
            <a:xfrm>
              <a:off x="19050" y="19050"/>
              <a:ext cx="4022947" cy="2195449"/>
            </a:xfrm>
            <a:custGeom>
              <a:avLst/>
              <a:gdLst/>
              <a:ahLst/>
              <a:cxnLst/>
              <a:rect l="l" t="t" r="r" b="b"/>
              <a:pathLst>
                <a:path w="4022947" h="2195449">
                  <a:moveTo>
                    <a:pt x="2925031" y="2195449"/>
                  </a:moveTo>
                  <a:lnTo>
                    <a:pt x="1097788" y="2195449"/>
                  </a:lnTo>
                  <a:cubicBezTo>
                    <a:pt x="491490" y="2195449"/>
                    <a:pt x="0" y="1703959"/>
                    <a:pt x="0" y="1097661"/>
                  </a:cubicBezTo>
                  <a:cubicBezTo>
                    <a:pt x="0" y="491490"/>
                    <a:pt x="491490" y="0"/>
                    <a:pt x="1097788" y="0"/>
                  </a:cubicBezTo>
                  <a:lnTo>
                    <a:pt x="2925158" y="0"/>
                  </a:lnTo>
                  <a:cubicBezTo>
                    <a:pt x="3531457" y="0"/>
                    <a:pt x="4022947" y="491490"/>
                    <a:pt x="4022947" y="1097788"/>
                  </a:cubicBezTo>
                  <a:cubicBezTo>
                    <a:pt x="4022820" y="1703959"/>
                    <a:pt x="3531329" y="2195449"/>
                    <a:pt x="2925031" y="2195449"/>
                  </a:cubicBezTo>
                  <a:close/>
                </a:path>
              </a:pathLst>
            </a:custGeom>
            <a:solidFill>
              <a:srgbClr val="F1EEEE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4060920" cy="2233549"/>
            </a:xfrm>
            <a:custGeom>
              <a:avLst/>
              <a:gdLst/>
              <a:ahLst/>
              <a:cxnLst/>
              <a:rect l="l" t="t" r="r" b="b"/>
              <a:pathLst>
                <a:path w="4060920" h="2233549">
                  <a:moveTo>
                    <a:pt x="2944081" y="2233549"/>
                  </a:moveTo>
                  <a:lnTo>
                    <a:pt x="1116838" y="2233549"/>
                  </a:lnTo>
                  <a:cubicBezTo>
                    <a:pt x="501015" y="2233549"/>
                    <a:pt x="0" y="1732534"/>
                    <a:pt x="0" y="1116838"/>
                  </a:cubicBezTo>
                  <a:cubicBezTo>
                    <a:pt x="0" y="501015"/>
                    <a:pt x="501015" y="0"/>
                    <a:pt x="1116838" y="0"/>
                  </a:cubicBezTo>
                  <a:lnTo>
                    <a:pt x="2944208" y="0"/>
                  </a:lnTo>
                  <a:cubicBezTo>
                    <a:pt x="3559904" y="0"/>
                    <a:pt x="4060920" y="501015"/>
                    <a:pt x="4060920" y="1116838"/>
                  </a:cubicBezTo>
                  <a:cubicBezTo>
                    <a:pt x="4060920" y="1732534"/>
                    <a:pt x="3559904" y="2233549"/>
                    <a:pt x="2944081" y="2233549"/>
                  </a:cubicBezTo>
                  <a:close/>
                  <a:moveTo>
                    <a:pt x="1116838" y="38100"/>
                  </a:moveTo>
                  <a:cubicBezTo>
                    <a:pt x="521970" y="38100"/>
                    <a:pt x="38100" y="521970"/>
                    <a:pt x="38100" y="1116838"/>
                  </a:cubicBezTo>
                  <a:cubicBezTo>
                    <a:pt x="38100" y="1711579"/>
                    <a:pt x="521970" y="2195576"/>
                    <a:pt x="1116838" y="2195576"/>
                  </a:cubicBezTo>
                  <a:lnTo>
                    <a:pt x="2944208" y="2195576"/>
                  </a:lnTo>
                  <a:cubicBezTo>
                    <a:pt x="3538950" y="2195576"/>
                    <a:pt x="4022947" y="1711706"/>
                    <a:pt x="4022947" y="1116838"/>
                  </a:cubicBezTo>
                  <a:cubicBezTo>
                    <a:pt x="4022820" y="521970"/>
                    <a:pt x="3538949" y="38100"/>
                    <a:pt x="2944081" y="38100"/>
                  </a:cubicBezTo>
                  <a:lnTo>
                    <a:pt x="1116838" y="38100"/>
                  </a:lnTo>
                  <a:close/>
                </a:path>
              </a:pathLst>
            </a:custGeom>
            <a:solidFill>
              <a:srgbClr val="F1EEEE"/>
            </a:solidFill>
          </p:spPr>
        </p:sp>
      </p:grpSp>
      <p:sp>
        <p:nvSpPr>
          <p:cNvPr id="7" name="Freeform 7"/>
          <p:cNvSpPr/>
          <p:nvPr/>
        </p:nvSpPr>
        <p:spPr>
          <a:xfrm>
            <a:off x="12108467" y="2347118"/>
            <a:ext cx="5873743" cy="5863082"/>
          </a:xfrm>
          <a:custGeom>
            <a:avLst/>
            <a:gdLst/>
            <a:ahLst/>
            <a:cxnLst/>
            <a:rect l="l" t="t" r="r" b="b"/>
            <a:pathLst>
              <a:path w="5873743" h="5863082">
                <a:moveTo>
                  <a:pt x="0" y="0"/>
                </a:moveTo>
                <a:lnTo>
                  <a:pt x="5873742" y="0"/>
                </a:lnTo>
                <a:lnTo>
                  <a:pt x="5873742" y="5863083"/>
                </a:lnTo>
                <a:lnTo>
                  <a:pt x="0" y="586308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047750" y="3413125"/>
            <a:ext cx="10098237" cy="5732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42008" lvl="1" indent="-421004" algn="l">
              <a:lnSpc>
                <a:spcPts val="5069"/>
              </a:lnSpc>
              <a:buFont typeface="Arial"/>
              <a:buChar char="•"/>
            </a:pPr>
            <a:r>
              <a:rPr lang="en-US" sz="3899" b="1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DEFINIR METAS FISCAIS: </a:t>
            </a:r>
            <a:r>
              <a:rPr lang="en-US" sz="3899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ESTABELECE OBJETIVOS PARA RECEITAS, DESPESAS, RESULTADO PRIMÁRIO E NOMINAL, E ENDIVIDAMENTO DO MUNICÍPIO.</a:t>
            </a:r>
          </a:p>
          <a:p>
            <a:pPr marL="842008" lvl="1" indent="-421004" algn="l">
              <a:lnSpc>
                <a:spcPts val="5069"/>
              </a:lnSpc>
              <a:buFont typeface="Arial"/>
              <a:buChar char="•"/>
            </a:pPr>
            <a:r>
              <a:rPr lang="en-US" sz="3899" b="1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ESTABELECER REGRAS PARA CONTROLE DE GASTOS PÚBLICOS: </a:t>
            </a:r>
            <a:r>
              <a:rPr lang="en-US" sz="3899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DEFINE LIMITES E CRITÉRIOS PARA A EXECUÇÃO DO ORÇAMENTO.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28700" y="1038225"/>
            <a:ext cx="10894400" cy="2105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399"/>
              </a:lnSpc>
            </a:pPr>
            <a:r>
              <a:rPr lang="en-US" sz="6999" b="1" spc="-139">
                <a:solidFill>
                  <a:srgbClr val="FFFFFF"/>
                </a:solidFill>
                <a:latin typeface="Antonio Bold"/>
                <a:ea typeface="Antonio Bold"/>
                <a:cs typeface="Antonio Bold"/>
                <a:sym typeface="Antonio Bold"/>
              </a:rPr>
              <a:t>Funções da Lei de Diretrizes Orçamentárias: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748701" y="5421854"/>
            <a:ext cx="10471590" cy="5235795"/>
          </a:xfrm>
          <a:custGeom>
            <a:avLst/>
            <a:gdLst/>
            <a:ahLst/>
            <a:cxnLst/>
            <a:rect l="l" t="t" r="r" b="b"/>
            <a:pathLst>
              <a:path w="10471590" h="5235795">
                <a:moveTo>
                  <a:pt x="0" y="0"/>
                </a:moveTo>
                <a:lnTo>
                  <a:pt x="10471589" y="0"/>
                </a:lnTo>
                <a:lnTo>
                  <a:pt x="10471589" y="5235795"/>
                </a:lnTo>
                <a:lnTo>
                  <a:pt x="0" y="523579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AutoShape 3"/>
          <p:cNvSpPr/>
          <p:nvPr/>
        </p:nvSpPr>
        <p:spPr>
          <a:xfrm>
            <a:off x="0" y="7035692"/>
            <a:ext cx="18288000" cy="3017325"/>
          </a:xfrm>
          <a:prstGeom prst="rect">
            <a:avLst/>
          </a:prstGeom>
          <a:solidFill>
            <a:srgbClr val="D73D33">
              <a:alpha val="53725"/>
            </a:srgbClr>
          </a:solidFill>
        </p:spPr>
      </p:sp>
      <p:grpSp>
        <p:nvGrpSpPr>
          <p:cNvPr id="4" name="Group 4"/>
          <p:cNvGrpSpPr/>
          <p:nvPr/>
        </p:nvGrpSpPr>
        <p:grpSpPr>
          <a:xfrm>
            <a:off x="11083024" y="-4748625"/>
            <a:ext cx="10170480" cy="10170480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8D6A3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1028700" y="857250"/>
            <a:ext cx="17259300" cy="15665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Elaboração</a:t>
            </a:r>
            <a:r>
              <a:rPr lang="en-US" sz="92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da LDO 2026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2557144"/>
            <a:ext cx="16230600" cy="41201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28"/>
              </a:lnSpc>
            </a:pPr>
            <a:r>
              <a:rPr lang="en-US" sz="4663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As ações e metas previstas para 2026 foram definidas com base no Plano Plurianual (PPA), recentemente elaborado pelos órgãos municipais. Esse processo contou com a participação popular, por meio de formulário eletrônico disponibilizado no site oficial do município.</a:t>
            </a:r>
          </a:p>
        </p:txBody>
      </p:sp>
      <p:sp>
        <p:nvSpPr>
          <p:cNvPr id="8" name="AutoShape 8"/>
          <p:cNvSpPr/>
          <p:nvPr/>
        </p:nvSpPr>
        <p:spPr>
          <a:xfrm>
            <a:off x="0" y="7140684"/>
            <a:ext cx="18288000" cy="3146316"/>
          </a:xfrm>
          <a:prstGeom prst="rect">
            <a:avLst/>
          </a:prstGeom>
          <a:solidFill>
            <a:srgbClr val="D73D33"/>
          </a:solidFill>
        </p:spPr>
      </p:sp>
      <p:sp>
        <p:nvSpPr>
          <p:cNvPr id="9" name="TextBox 9"/>
          <p:cNvSpPr txBox="1"/>
          <p:nvPr/>
        </p:nvSpPr>
        <p:spPr>
          <a:xfrm>
            <a:off x="152400" y="7594337"/>
            <a:ext cx="18288000" cy="21532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39"/>
              </a:lnSpc>
              <a:spcBef>
                <a:spcPct val="0"/>
              </a:spcBef>
            </a:pPr>
            <a:r>
              <a:rPr lang="en-US" sz="4099" b="1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A população ainda pode fazer suas propostas para a LDO 2026 através do formulário disponibilizado no site do município até 10/06/2025.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17516" y="-40551"/>
            <a:ext cx="12831007" cy="9770835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11374112" y="0"/>
            <a:ext cx="6913888" cy="10287000"/>
          </a:xfrm>
          <a:prstGeom prst="rect">
            <a:avLst/>
          </a:prstGeom>
          <a:solidFill>
            <a:srgbClr val="48B281"/>
          </a:solidFill>
        </p:spPr>
      </p:sp>
      <p:sp>
        <p:nvSpPr>
          <p:cNvPr id="4" name="TextBox 4"/>
          <p:cNvSpPr txBox="1"/>
          <p:nvPr/>
        </p:nvSpPr>
        <p:spPr>
          <a:xfrm>
            <a:off x="11724017" y="153086"/>
            <a:ext cx="6222312" cy="1038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223"/>
              </a:lnSpc>
            </a:pPr>
            <a:r>
              <a:rPr lang="en-US" sz="6852" b="1" spc="-137">
                <a:solidFill>
                  <a:srgbClr val="FFFFFF"/>
                </a:solidFill>
                <a:latin typeface="Antonio Bold"/>
                <a:ea typeface="Antonio Bold"/>
                <a:cs typeface="Antonio Bold"/>
                <a:sym typeface="Antonio Bold"/>
              </a:rPr>
              <a:t>Propostas por área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1724017" y="1124636"/>
            <a:ext cx="6230546" cy="83665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59"/>
              </a:lnSpc>
            </a:pPr>
            <a:r>
              <a:rPr lang="en-US" sz="2899" dirty="0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Ao </a:t>
            </a:r>
            <a:r>
              <a:rPr lang="en-US" sz="2899" dirty="0" err="1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todo</a:t>
            </a:r>
            <a:r>
              <a:rPr lang="en-US" sz="2899" dirty="0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 </a:t>
            </a:r>
            <a:r>
              <a:rPr lang="en-US" sz="2899" dirty="0" err="1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foram</a:t>
            </a:r>
            <a:r>
              <a:rPr lang="en-US" sz="2899" dirty="0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 75 </a:t>
            </a:r>
            <a:r>
              <a:rPr lang="en-US" sz="2899" dirty="0" err="1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propostas</a:t>
            </a:r>
            <a:r>
              <a:rPr lang="en-US" sz="2899" dirty="0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 </a:t>
            </a:r>
            <a:r>
              <a:rPr lang="en-US" sz="2899" dirty="0" err="1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recebidas</a:t>
            </a:r>
            <a:r>
              <a:rPr lang="en-US" sz="2899" dirty="0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 </a:t>
            </a:r>
            <a:r>
              <a:rPr lang="en-US" sz="2899" dirty="0" err="1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até</a:t>
            </a:r>
            <a:r>
              <a:rPr lang="en-US" sz="2899" dirty="0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 o </a:t>
            </a:r>
            <a:r>
              <a:rPr lang="en-US" sz="2899" dirty="0" err="1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dia</a:t>
            </a:r>
            <a:r>
              <a:rPr lang="en-US" sz="2899" dirty="0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 6/6, </a:t>
            </a:r>
            <a:r>
              <a:rPr lang="en-US" sz="2899" dirty="0" err="1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sendo</a:t>
            </a:r>
            <a:r>
              <a:rPr lang="en-US" sz="2899" dirty="0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:</a:t>
            </a:r>
          </a:p>
          <a:p>
            <a:pPr algn="l">
              <a:lnSpc>
                <a:spcPts val="4059"/>
              </a:lnSpc>
            </a:pPr>
            <a:r>
              <a:rPr lang="en-US" sz="2899" dirty="0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2 para a </a:t>
            </a:r>
            <a:r>
              <a:rPr lang="en-US" sz="2899" dirty="0" err="1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área</a:t>
            </a:r>
            <a:r>
              <a:rPr lang="en-US" sz="2899" dirty="0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 da Cultura</a:t>
            </a:r>
          </a:p>
          <a:p>
            <a:pPr algn="l">
              <a:lnSpc>
                <a:spcPts val="4059"/>
              </a:lnSpc>
            </a:pPr>
            <a:r>
              <a:rPr lang="en-US" sz="2899" dirty="0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11 para a </a:t>
            </a:r>
            <a:r>
              <a:rPr lang="en-US" sz="2899" dirty="0" err="1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área</a:t>
            </a:r>
            <a:r>
              <a:rPr lang="en-US" sz="2899" dirty="0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 da </a:t>
            </a:r>
            <a:r>
              <a:rPr lang="en-US" sz="2899" dirty="0" err="1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Educação</a:t>
            </a:r>
            <a:endParaRPr lang="en-US" sz="2899" dirty="0">
              <a:solidFill>
                <a:srgbClr val="FFFFFF"/>
              </a:solidFill>
              <a:latin typeface="Open Sauce"/>
              <a:ea typeface="Open Sauce"/>
              <a:cs typeface="Open Sauce"/>
              <a:sym typeface="Open Sauce"/>
            </a:endParaRPr>
          </a:p>
          <a:p>
            <a:pPr algn="l">
              <a:lnSpc>
                <a:spcPts val="4059"/>
              </a:lnSpc>
            </a:pPr>
            <a:r>
              <a:rPr lang="en-US" sz="2899" dirty="0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7 para a </a:t>
            </a:r>
            <a:r>
              <a:rPr lang="en-US" sz="2899" dirty="0" err="1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área</a:t>
            </a:r>
            <a:r>
              <a:rPr lang="en-US" sz="2899" dirty="0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 do </a:t>
            </a:r>
            <a:r>
              <a:rPr lang="en-US" sz="2899" dirty="0" err="1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Esportes</a:t>
            </a:r>
            <a:endParaRPr lang="en-US" sz="2899" dirty="0">
              <a:solidFill>
                <a:srgbClr val="FFFFFF"/>
              </a:solidFill>
              <a:latin typeface="Open Sauce"/>
              <a:ea typeface="Open Sauce"/>
              <a:cs typeface="Open Sauce"/>
              <a:sym typeface="Open Sauce"/>
            </a:endParaRPr>
          </a:p>
          <a:p>
            <a:pPr algn="l">
              <a:lnSpc>
                <a:spcPts val="4059"/>
              </a:lnSpc>
            </a:pPr>
            <a:r>
              <a:rPr lang="en-US" sz="2899" dirty="0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3 para a </a:t>
            </a:r>
            <a:r>
              <a:rPr lang="en-US" sz="2899" dirty="0" err="1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área</a:t>
            </a:r>
            <a:r>
              <a:rPr lang="en-US" sz="2899" dirty="0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 do </a:t>
            </a:r>
            <a:r>
              <a:rPr lang="en-US" sz="2899" dirty="0" err="1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Desenvolvimento</a:t>
            </a:r>
            <a:r>
              <a:rPr lang="en-US" sz="2899" dirty="0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 </a:t>
            </a:r>
            <a:r>
              <a:rPr lang="en-US" sz="2899" dirty="0" err="1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Econômico</a:t>
            </a:r>
            <a:endParaRPr lang="en-US" sz="2899" dirty="0">
              <a:solidFill>
                <a:srgbClr val="FFFFFF"/>
              </a:solidFill>
              <a:latin typeface="Open Sauce"/>
              <a:ea typeface="Open Sauce"/>
              <a:cs typeface="Open Sauce"/>
              <a:sym typeface="Open Sauce"/>
            </a:endParaRPr>
          </a:p>
          <a:p>
            <a:pPr algn="l">
              <a:lnSpc>
                <a:spcPts val="4059"/>
              </a:lnSpc>
            </a:pPr>
            <a:r>
              <a:rPr lang="en-US" sz="2899" dirty="0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10 para a </a:t>
            </a:r>
            <a:r>
              <a:rPr lang="en-US" sz="2899" dirty="0" err="1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área</a:t>
            </a:r>
            <a:r>
              <a:rPr lang="en-US" sz="2899" dirty="0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 do Meio </a:t>
            </a:r>
            <a:r>
              <a:rPr lang="en-US" sz="2899" dirty="0" err="1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Ambiente</a:t>
            </a:r>
            <a:endParaRPr lang="en-US" sz="2899" dirty="0">
              <a:solidFill>
                <a:srgbClr val="FFFFFF"/>
              </a:solidFill>
              <a:latin typeface="Open Sauce"/>
              <a:ea typeface="Open Sauce"/>
              <a:cs typeface="Open Sauce"/>
              <a:sym typeface="Open Sauce"/>
            </a:endParaRPr>
          </a:p>
          <a:p>
            <a:pPr algn="l">
              <a:lnSpc>
                <a:spcPts val="4059"/>
              </a:lnSpc>
            </a:pPr>
            <a:r>
              <a:rPr lang="en-US" sz="2899" dirty="0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6 para a </a:t>
            </a:r>
            <a:r>
              <a:rPr lang="en-US" sz="2899" dirty="0" err="1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área</a:t>
            </a:r>
            <a:r>
              <a:rPr lang="en-US" sz="2899" dirty="0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 da </a:t>
            </a:r>
            <a:r>
              <a:rPr lang="en-US" sz="2899" dirty="0" err="1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Infraestrutura</a:t>
            </a:r>
            <a:r>
              <a:rPr lang="en-US" sz="2899" dirty="0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 Rural e Urbana</a:t>
            </a:r>
          </a:p>
          <a:p>
            <a:pPr algn="l">
              <a:lnSpc>
                <a:spcPts val="4059"/>
              </a:lnSpc>
            </a:pPr>
            <a:r>
              <a:rPr lang="en-US" sz="2899" dirty="0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5 para a </a:t>
            </a:r>
            <a:r>
              <a:rPr lang="en-US" sz="2899" dirty="0" err="1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área</a:t>
            </a:r>
            <a:r>
              <a:rPr lang="en-US" sz="2899" dirty="0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 da </a:t>
            </a:r>
            <a:r>
              <a:rPr lang="en-US" sz="2899" dirty="0" err="1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Saúde</a:t>
            </a:r>
            <a:endParaRPr lang="en-US" sz="2899" dirty="0">
              <a:solidFill>
                <a:srgbClr val="FFFFFF"/>
              </a:solidFill>
              <a:latin typeface="Open Sauce"/>
              <a:ea typeface="Open Sauce"/>
              <a:cs typeface="Open Sauce"/>
              <a:sym typeface="Open Sauce"/>
            </a:endParaRPr>
          </a:p>
          <a:p>
            <a:pPr algn="l">
              <a:lnSpc>
                <a:spcPts val="4059"/>
              </a:lnSpc>
            </a:pPr>
            <a:r>
              <a:rPr lang="en-US" sz="2899" dirty="0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4 para a </a:t>
            </a:r>
            <a:r>
              <a:rPr lang="en-US" sz="2899" dirty="0" err="1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área</a:t>
            </a:r>
            <a:r>
              <a:rPr lang="en-US" sz="2899" dirty="0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 da </a:t>
            </a:r>
            <a:r>
              <a:rPr lang="en-US" sz="2899" dirty="0" err="1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Segurança</a:t>
            </a:r>
            <a:r>
              <a:rPr lang="en-US" sz="2899" dirty="0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 e </a:t>
            </a:r>
            <a:r>
              <a:rPr lang="en-US" sz="2899" dirty="0" err="1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Trânsito</a:t>
            </a:r>
            <a:endParaRPr lang="en-US" sz="2899" dirty="0">
              <a:solidFill>
                <a:srgbClr val="FFFFFF"/>
              </a:solidFill>
              <a:latin typeface="Open Sauce"/>
              <a:ea typeface="Open Sauce"/>
              <a:cs typeface="Open Sauce"/>
              <a:sym typeface="Open Sauce"/>
            </a:endParaRPr>
          </a:p>
          <a:p>
            <a:pPr algn="l">
              <a:lnSpc>
                <a:spcPts val="4059"/>
              </a:lnSpc>
            </a:pPr>
            <a:r>
              <a:rPr lang="en-US" sz="2899" dirty="0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1 para a </a:t>
            </a:r>
            <a:r>
              <a:rPr lang="en-US" sz="2899" dirty="0" err="1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área</a:t>
            </a:r>
            <a:r>
              <a:rPr lang="en-US" sz="2899" dirty="0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 da </a:t>
            </a:r>
            <a:r>
              <a:rPr lang="en-US" sz="2899" dirty="0" err="1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Assistência</a:t>
            </a:r>
            <a:r>
              <a:rPr lang="en-US" sz="2899" dirty="0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 Social</a:t>
            </a:r>
          </a:p>
          <a:p>
            <a:pPr algn="l">
              <a:lnSpc>
                <a:spcPts val="4059"/>
              </a:lnSpc>
            </a:pPr>
            <a:r>
              <a:rPr lang="en-US" sz="2899" dirty="0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2 para a </a:t>
            </a:r>
            <a:r>
              <a:rPr lang="en-US" sz="2899" dirty="0" err="1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área</a:t>
            </a:r>
            <a:r>
              <a:rPr lang="en-US" sz="2899" dirty="0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 da Mulher e</a:t>
            </a:r>
          </a:p>
          <a:p>
            <a:pPr algn="l">
              <a:lnSpc>
                <a:spcPts val="4059"/>
              </a:lnSpc>
            </a:pPr>
            <a:r>
              <a:rPr lang="en-US" sz="2899" dirty="0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7 para </a:t>
            </a:r>
            <a:r>
              <a:rPr lang="en-US" sz="2899" dirty="0" err="1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áreas</a:t>
            </a:r>
            <a:r>
              <a:rPr lang="en-US" sz="2899" dirty="0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 </a:t>
            </a:r>
            <a:r>
              <a:rPr lang="en-US" sz="2899" dirty="0" err="1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diversas</a:t>
            </a:r>
            <a:endParaRPr lang="en-US" sz="2899" dirty="0">
              <a:solidFill>
                <a:srgbClr val="FFFFFF"/>
              </a:solidFill>
              <a:latin typeface="Open Sauce"/>
              <a:ea typeface="Open Sauce"/>
              <a:cs typeface="Open Sauce"/>
              <a:sym typeface="Open Sauc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471</Words>
  <Application>Microsoft Office PowerPoint</Application>
  <PresentationFormat>Personalizar</PresentationFormat>
  <Paragraphs>87</Paragraphs>
  <Slides>15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26" baseType="lpstr">
      <vt:lpstr>Open Sauce</vt:lpstr>
      <vt:lpstr>Open Sans Bold</vt:lpstr>
      <vt:lpstr>Arial</vt:lpstr>
      <vt:lpstr>Open Sauce Bold</vt:lpstr>
      <vt:lpstr>Open Sans</vt:lpstr>
      <vt:lpstr>Calibri</vt:lpstr>
      <vt:lpstr>Akzidenz-Grotesk Bold</vt:lpstr>
      <vt:lpstr>Source Serif Pro Bold</vt:lpstr>
      <vt:lpstr>Antonio Bold</vt:lpstr>
      <vt:lpstr>Bree Serif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de Negócios Plano de Negócios Geométrico Corporativo Verde Preto e Branco</dc:title>
  <dc:creator>DEBORA APARECIDA PASTORIO PAULINO</dc:creator>
  <cp:lastModifiedBy>DEBORA APARECIDA PASTORIO PAULINO</cp:lastModifiedBy>
  <cp:revision>2</cp:revision>
  <dcterms:created xsi:type="dcterms:W3CDTF">2006-08-16T00:00:00Z</dcterms:created>
  <dcterms:modified xsi:type="dcterms:W3CDTF">2025-06-09T11:20:27Z</dcterms:modified>
  <dc:identifier>DAGpgF28Jsg</dc:identifier>
</cp:coreProperties>
</file>